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Lato"/>
      <p:regular r:id="rId36"/>
      <p:bold r:id="rId37"/>
      <p:italic r:id="rId38"/>
      <p:boldItalic r:id="rId39"/>
    </p:embeddedFon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6.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CenturyGothic-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ato-bold.fntdata"/><Relationship Id="rId14" Type="http://schemas.openxmlformats.org/officeDocument/2006/relationships/slide" Target="slides/slide10.xml"/><Relationship Id="rId36" Type="http://schemas.openxmlformats.org/officeDocument/2006/relationships/font" Target="fonts/Lato-regular.fntdata"/><Relationship Id="rId17" Type="http://schemas.openxmlformats.org/officeDocument/2006/relationships/slide" Target="slides/slide13.xml"/><Relationship Id="rId39" Type="http://schemas.openxmlformats.org/officeDocument/2006/relationships/font" Target="fonts/Lato-boldItalic.fntdata"/><Relationship Id="rId16" Type="http://schemas.openxmlformats.org/officeDocument/2006/relationships/slide" Target="slides/slide12.xml"/><Relationship Id="rId38" Type="http://schemas.openxmlformats.org/officeDocument/2006/relationships/font" Target="fonts/La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ootstrapworld.org/materials/fall2021/en-us/courses/algebra-pyret/lessons/contracts/pages/frayer-model.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7bf155d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7bf155d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7bf155d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7bf155d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d3ee90b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d3ee90b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d3ee90bd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d3ee90bd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Have students turn to the </a:t>
            </a:r>
            <a:r>
              <a:rPr lang="en" u="sng">
                <a:solidFill>
                  <a:schemeClr val="hlink"/>
                </a:solidFill>
                <a:hlinkClick r:id="rId2"/>
              </a:rPr>
              <a:t>Domain and Range Frayer Model</a:t>
            </a:r>
            <a:r>
              <a:rPr lang="en"/>
              <a:t> to explain the terms in their own words.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d1ad6f9b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d1ad6f9b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1200" u="sng">
              <a:solidFill>
                <a:srgbClr val="75328A"/>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d1ad6f9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d1ad6f9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75328A"/>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7bf155d6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7bf155d6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d3ee90b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d3ee90b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d3ee90bd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d3ee90bd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d3ee90bd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d3ee90bd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1200" u="sng">
              <a:solidFill>
                <a:srgbClr val="75328A"/>
              </a:solidFill>
            </a:endParaRPr>
          </a:p>
          <a:p>
            <a:pPr indent="0" lvl="0" marL="0" rtl="0" algn="l">
              <a:spcBef>
                <a:spcPts val="0"/>
              </a:spcBef>
              <a:spcAft>
                <a:spcPts val="0"/>
              </a:spcAft>
              <a:buClr>
                <a:schemeClr val="dk1"/>
              </a:buClr>
              <a:buSzPts val="1100"/>
              <a:buFont typeface="Arial"/>
              <a:buNone/>
            </a:pPr>
            <a:r>
              <a:rPr b="1" i="1" lang="en" sz="1200">
                <a:solidFill>
                  <a:srgbClr val="75328A"/>
                </a:solidFill>
              </a:rPr>
              <a:t>Not all students will get through all of the image functions in the allotted time. That’s ok! Better to cut this activity short while everyone is still engaged.</a:t>
            </a:r>
            <a:r>
              <a:rPr b="1" i="1" lang="en" sz="1200">
                <a:solidFill>
                  <a:srgbClr val="75328A"/>
                </a:solidFill>
              </a:rPr>
              <a:t> The point is for everyone to be exploring. The next section of the lesson will provide contracts for some of the more complicated image functions.</a:t>
            </a:r>
            <a:endParaRPr b="1" i="1" sz="1200">
              <a:solidFill>
                <a:srgbClr val="75328A"/>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7bf155d6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7bf155d6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d1ad6f9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d1ad6f9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d3ee9f1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d3ee9f1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d3ee90bd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d3ee90bd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7bf155d6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7bf155d6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d3ee90bd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d3ee90bd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1200" u="sng">
              <a:solidFill>
                <a:srgbClr val="75328A"/>
              </a:solidFill>
            </a:endParaRPr>
          </a:p>
          <a:p>
            <a:pPr indent="0" lvl="0" marL="0" rtl="0" algn="l">
              <a:spcBef>
                <a:spcPts val="0"/>
              </a:spcBef>
              <a:spcAft>
                <a:spcPts val="0"/>
              </a:spcAft>
              <a:buNone/>
            </a:pPr>
            <a:r>
              <a:t/>
            </a:r>
            <a:endParaRPr b="1" i="1" sz="1200" u="sng">
              <a:solidFill>
                <a:srgbClr val="75328A"/>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d3ee90bd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d3ee90bd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u="sng">
                <a:solidFill>
                  <a:srgbClr val="75328A"/>
                </a:solidFill>
              </a:rPr>
              <a:t>Challenge question: </a:t>
            </a:r>
            <a:r>
              <a:rPr lang="en" sz="1400">
                <a:solidFill>
                  <a:srgbClr val="75328A"/>
                </a:solidFill>
                <a:highlight>
                  <a:schemeClr val="lt1"/>
                </a:highlight>
                <a:latin typeface="Lato"/>
                <a:ea typeface="Lato"/>
                <a:cs typeface="Lato"/>
                <a:sym typeface="Lato"/>
              </a:rPr>
              <a:t>If we wanted to build an isosceles triangle or a right triangle, what additional information might the computer need to be given?</a:t>
            </a:r>
            <a:endParaRPr sz="1400">
              <a:solidFill>
                <a:srgbClr val="75328A"/>
              </a:solidFill>
              <a:highlight>
                <a:schemeClr val="lt1"/>
              </a:highlight>
              <a:latin typeface="Lato"/>
              <a:ea typeface="Lato"/>
              <a:cs typeface="Lato"/>
              <a:sym typeface="Lato"/>
            </a:endParaRPr>
          </a:p>
          <a:p>
            <a:pPr indent="0" lvl="0" marL="0" rtl="0" algn="l">
              <a:spcBef>
                <a:spcPts val="0"/>
              </a:spcBef>
              <a:spcAft>
                <a:spcPts val="0"/>
              </a:spcAft>
              <a:buNone/>
            </a:pPr>
            <a:r>
              <a:t/>
            </a:r>
            <a:endParaRPr b="1" i="1" sz="1400" u="sng">
              <a:solidFill>
                <a:srgbClr val="75328A"/>
              </a:solidFill>
            </a:endParaRPr>
          </a:p>
          <a:p>
            <a:pPr indent="0" lvl="0" marL="0" rtl="0" algn="l">
              <a:spcBef>
                <a:spcPts val="0"/>
              </a:spcBef>
              <a:spcAft>
                <a:spcPts val="0"/>
              </a:spcAft>
              <a:buNone/>
            </a:pPr>
            <a:r>
              <a:t/>
            </a:r>
            <a:endParaRPr b="1" i="1" sz="1400" u="sng">
              <a:solidFill>
                <a:srgbClr val="75328A"/>
              </a:solidFill>
            </a:endParaRPr>
          </a:p>
          <a:p>
            <a:pPr indent="0" lvl="0" marL="0" rtl="0" algn="l">
              <a:spcBef>
                <a:spcPts val="0"/>
              </a:spcBef>
              <a:spcAft>
                <a:spcPts val="0"/>
              </a:spcAft>
              <a:buNone/>
            </a:pPr>
            <a:r>
              <a:t/>
            </a:r>
            <a:endParaRPr b="1" i="1" sz="1400" u="sng">
              <a:solidFill>
                <a:srgbClr val="75328A"/>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d3ee90bd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d3ee90bd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None/>
            </a:pPr>
            <a:r>
              <a:rPr lang="en" sz="1200">
                <a:solidFill>
                  <a:schemeClr val="dk1"/>
                </a:solidFill>
                <a:highlight>
                  <a:srgbClr val="FFFFFF"/>
                </a:highlight>
                <a:latin typeface="Lato"/>
                <a:ea typeface="Lato"/>
                <a:cs typeface="Lato"/>
                <a:sym typeface="Lato"/>
              </a:rPr>
              <a:t>🍐 This is a Pear Deck Web Slide. </a:t>
            </a:r>
            <a:endParaRPr sz="1200">
              <a:solidFill>
                <a:schemeClr val="dk1"/>
              </a:solidFill>
              <a:highlight>
                <a:srgbClr val="FFFFFF"/>
              </a:highlight>
              <a:latin typeface="Lato"/>
              <a:ea typeface="Lato"/>
              <a:cs typeface="Lato"/>
              <a:sym typeface="Lato"/>
            </a:endParaRPr>
          </a:p>
          <a:p>
            <a:pPr indent="0" lvl="0" marL="0" rtl="0" algn="l">
              <a:lnSpc>
                <a:spcPct val="160000"/>
              </a:lnSpc>
              <a:spcBef>
                <a:spcPts val="800"/>
              </a:spcBef>
              <a:spcAft>
                <a:spcPts val="0"/>
              </a:spcAft>
              <a:buNone/>
            </a:pPr>
            <a:r>
              <a:rPr lang="en" sz="1200">
                <a:solidFill>
                  <a:schemeClr val="dk1"/>
                </a:solidFill>
                <a:highlight>
                  <a:srgbClr val="FFFFFF"/>
                </a:highlight>
                <a:latin typeface="Lato"/>
                <a:ea typeface="Lato"/>
                <a:cs typeface="Lato"/>
                <a:sym typeface="Lato"/>
              </a:rPr>
              <a:t>🍐  To edit the type of question, go back to the "Ask Students a Question" in the Pear Deck sidebar.</a:t>
            </a:r>
            <a:endParaRPr sz="1200">
              <a:solidFill>
                <a:schemeClr val="dk1"/>
              </a:solidFill>
              <a:highlight>
                <a:srgbClr val="FFFFFF"/>
              </a:highlight>
              <a:latin typeface="Lato"/>
              <a:ea typeface="Lato"/>
              <a:cs typeface="Lato"/>
              <a:sym typeface="Lato"/>
            </a:endParaRPr>
          </a:p>
          <a:p>
            <a:pPr indent="0" lvl="0" marL="0" rtl="0" algn="l">
              <a:lnSpc>
                <a:spcPct val="160000"/>
              </a:lnSpc>
              <a:spcBef>
                <a:spcPts val="800"/>
              </a:spcBef>
              <a:spcAft>
                <a:spcPts val="800"/>
              </a:spcAft>
              <a:buNone/>
            </a:pPr>
            <a:r>
              <a:rPr lang="en" sz="1200">
                <a:solidFill>
                  <a:schemeClr val="dk1"/>
                </a:solidFill>
                <a:highlight>
                  <a:srgbClr val="FFFFFF"/>
                </a:highlight>
                <a:latin typeface="Lato"/>
                <a:ea typeface="Lato"/>
                <a:cs typeface="Lato"/>
                <a:sym typeface="Lato"/>
              </a:rPr>
              <a:t>If you are ready to dig into triangle-sas, you can also have students work through Triangle Contracts (SAS &amp; ASA).  Sometimes it’s helpful to have a contract that tells us more information about the arguments, like what the 3 numbers in a contract stand for. This will not be a focal point of our work, but to give students a taste of it, you can have them turn to Radial Star and use the contract to help them match the images to the corresponding expressions and then to Star Polygon to work with the detailed contract for a polygon-star. Both of these functions can generate a wide range of interesting shapes!</a:t>
            </a:r>
            <a:endParaRPr sz="1200">
              <a:solidFill>
                <a:schemeClr val="dk1"/>
              </a:solidFill>
              <a:highlight>
                <a:srgbClr val="FFFFFF"/>
              </a:highlight>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7bf155d6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7bf155d6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75328A"/>
              </a:solidFill>
              <a:highlight>
                <a:srgbClr val="EEEEEE"/>
              </a:highlight>
            </a:endParaRPr>
          </a:p>
          <a:p>
            <a:pPr indent="0" lvl="0" marL="0" rtl="0" algn="l">
              <a:spcBef>
                <a:spcPts val="0"/>
              </a:spcBef>
              <a:spcAft>
                <a:spcPts val="0"/>
              </a:spcAft>
              <a:buNone/>
            </a:pPr>
            <a:r>
              <a:t/>
            </a:r>
            <a:endParaRPr sz="1200">
              <a:solidFill>
                <a:srgbClr val="75328A"/>
              </a:solidFill>
              <a:highlight>
                <a:srgbClr val="EEEEEE"/>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d3ee90bd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d3ee90bd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d3ee90b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d3ee90b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d3ee90bd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d3ee90bd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75328A"/>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d1ad6f9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d1ad6f9b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d3ee90bd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d3ee90bd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75328A"/>
              </a:solidFill>
              <a:highlight>
                <a:srgbClr val="EEEEEE"/>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7bf155d6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7bf155d6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d3ee90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d3ee90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97bf155d6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97bf155d6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1200" u="sng">
              <a:solidFill>
                <a:srgbClr val="75328A"/>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7bf155d6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7bf155d6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75328A"/>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d3ee90b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d3ee90b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7bf155d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7bf155d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d3ee90bd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d3ee90bd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60000"/>
              </a:lnSpc>
              <a:spcBef>
                <a:spcPts val="800"/>
              </a:spcBef>
              <a:spcAft>
                <a:spcPts val="0"/>
              </a:spcAft>
              <a:buClr>
                <a:schemeClr val="dk1"/>
              </a:buClr>
              <a:buSzPts val="1100"/>
              <a:buFont typeface="Arial"/>
              <a:buNone/>
            </a:pPr>
            <a:r>
              <a:rPr i="1" lang="en" sz="1200">
                <a:solidFill>
                  <a:schemeClr val="dk1"/>
                </a:solidFill>
                <a:highlight>
                  <a:schemeClr val="lt1"/>
                </a:highlight>
                <a:latin typeface="Lato"/>
                <a:ea typeface="Lato"/>
                <a:cs typeface="Lato"/>
                <a:sym typeface="Lato"/>
              </a:rPr>
              <a:t>Examples: </a:t>
            </a:r>
            <a:endParaRPr i="1" sz="1200">
              <a:solidFill>
                <a:schemeClr val="dk1"/>
              </a:solidFill>
              <a:highlight>
                <a:schemeClr val="lt1"/>
              </a:highlight>
              <a:latin typeface="Lato"/>
              <a:ea typeface="Lato"/>
              <a:cs typeface="Lato"/>
              <a:sym typeface="Lato"/>
            </a:endParaRPr>
          </a:p>
          <a:p>
            <a:pPr indent="-304800" lvl="0" marL="457200" rtl="0" algn="l">
              <a:spcBef>
                <a:spcPts val="800"/>
              </a:spcBef>
              <a:spcAft>
                <a:spcPts val="0"/>
              </a:spcAft>
              <a:buClr>
                <a:schemeClr val="dk1"/>
              </a:buClr>
              <a:buSzPts val="1200"/>
              <a:buFont typeface="Lato"/>
              <a:buChar char="●"/>
            </a:pPr>
            <a:r>
              <a:rPr i="1" lang="en" sz="1200">
                <a:solidFill>
                  <a:schemeClr val="dk1"/>
                </a:solidFill>
                <a:highlight>
                  <a:schemeClr val="lt1"/>
                </a:highlight>
                <a:latin typeface="Lato"/>
                <a:ea typeface="Lato"/>
                <a:cs typeface="Lato"/>
                <a:sym typeface="Lato"/>
              </a:rPr>
              <a:t>An actor signs a contract agreeing to perform in a film in exchange for compensation</a:t>
            </a:r>
            <a:endParaRPr i="1" sz="1200">
              <a:solidFill>
                <a:schemeClr val="dk1"/>
              </a:solidFill>
              <a:highlight>
                <a:schemeClr val="lt1"/>
              </a:highlight>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i="1" lang="en" sz="1200">
                <a:solidFill>
                  <a:schemeClr val="dk1"/>
                </a:solidFill>
                <a:highlight>
                  <a:schemeClr val="lt1"/>
                </a:highlight>
                <a:latin typeface="Lato"/>
                <a:ea typeface="Lato"/>
                <a:cs typeface="Lato"/>
                <a:sym typeface="Lato"/>
              </a:rPr>
              <a:t>A contractor makes an agreement with a homeowner to build or repair something in a set amount of time for compensation</a:t>
            </a:r>
            <a:endParaRPr i="1" sz="1200">
              <a:solidFill>
                <a:schemeClr val="dk1"/>
              </a:solidFill>
              <a:highlight>
                <a:schemeClr val="lt1"/>
              </a:highlight>
              <a:latin typeface="Lato"/>
              <a:ea typeface="Lato"/>
              <a:cs typeface="Lato"/>
              <a:sym typeface="Lato"/>
            </a:endParaRPr>
          </a:p>
          <a:p>
            <a:pPr indent="-304800" lvl="0" marL="457200" rtl="0" algn="l">
              <a:spcBef>
                <a:spcPts val="0"/>
              </a:spcBef>
              <a:spcAft>
                <a:spcPts val="0"/>
              </a:spcAft>
              <a:buClr>
                <a:schemeClr val="dk1"/>
              </a:buClr>
              <a:buSzPts val="1200"/>
              <a:buFont typeface="Lato"/>
              <a:buChar char="●"/>
            </a:pPr>
            <a:r>
              <a:rPr i="1" lang="en" sz="1200">
                <a:solidFill>
                  <a:schemeClr val="dk1"/>
                </a:solidFill>
                <a:highlight>
                  <a:schemeClr val="lt1"/>
                </a:highlight>
                <a:latin typeface="Lato"/>
                <a:ea typeface="Lato"/>
                <a:cs typeface="Lato"/>
                <a:sym typeface="Lato"/>
              </a:rPr>
              <a:t>A parent agrees to pizza for dinner in exchange for the child completing their chores.</a:t>
            </a:r>
            <a:endParaRPr i="1" sz="1200">
              <a:solidFill>
                <a:schemeClr val="dk1"/>
              </a:solidFill>
              <a:highlight>
                <a:schemeClr val="lt1"/>
              </a:highlight>
              <a:latin typeface="Lato"/>
              <a:ea typeface="Lato"/>
              <a:cs typeface="Lato"/>
              <a:sym typeface="Lato"/>
            </a:endParaRPr>
          </a:p>
          <a:p>
            <a:pPr indent="0" lvl="0" marL="0" rtl="0" algn="l">
              <a:spcBef>
                <a:spcPts val="800"/>
              </a:spcBef>
              <a:spcAft>
                <a:spcPts val="0"/>
              </a:spcAft>
              <a:buClr>
                <a:schemeClr val="dk1"/>
              </a:buClr>
              <a:buSzPts val="1100"/>
              <a:buFont typeface="Arial"/>
              <a:buNone/>
            </a:pPr>
            <a:r>
              <a:t/>
            </a:r>
            <a:endParaRPr i="1" sz="1200">
              <a:solidFill>
                <a:schemeClr val="dk1"/>
              </a:solidFill>
              <a:highlight>
                <a:schemeClr val="lt1"/>
              </a:highlight>
              <a:latin typeface="Lato"/>
              <a:ea typeface="Lato"/>
              <a:cs typeface="Lato"/>
              <a:sym typeface="Lato"/>
            </a:endParaRPr>
          </a:p>
          <a:p>
            <a:pPr indent="0" lvl="0" marL="0" rtl="0" algn="l">
              <a:lnSpc>
                <a:spcPct val="160000"/>
              </a:lnSpc>
              <a:spcBef>
                <a:spcPts val="800"/>
              </a:spcBef>
              <a:spcAft>
                <a:spcPts val="0"/>
              </a:spcAft>
              <a:buClr>
                <a:schemeClr val="dk1"/>
              </a:buClr>
              <a:buSzPts val="1100"/>
              <a:buFont typeface="Arial"/>
              <a:buNone/>
            </a:pPr>
            <a:r>
              <a:rPr i="1" lang="en" sz="1200">
                <a:solidFill>
                  <a:schemeClr val="dk1"/>
                </a:solidFill>
                <a:highlight>
                  <a:schemeClr val="lt1"/>
                </a:highlight>
                <a:latin typeface="Lato"/>
                <a:ea typeface="Lato"/>
                <a:cs typeface="Lato"/>
                <a:sym typeface="Lato"/>
              </a:rPr>
              <a:t>Similarly, a contract in programming is an </a:t>
            </a:r>
            <a:r>
              <a:rPr b="1" i="1" lang="en" sz="1200">
                <a:solidFill>
                  <a:schemeClr val="dk1"/>
                </a:solidFill>
                <a:highlight>
                  <a:schemeClr val="lt1"/>
                </a:highlight>
                <a:latin typeface="Lato"/>
                <a:ea typeface="Lato"/>
                <a:cs typeface="Lato"/>
                <a:sym typeface="Lato"/>
              </a:rPr>
              <a:t>agreement</a:t>
            </a:r>
            <a:r>
              <a:rPr i="1" lang="en" sz="1200">
                <a:solidFill>
                  <a:schemeClr val="dk1"/>
                </a:solidFill>
                <a:highlight>
                  <a:schemeClr val="lt1"/>
                </a:highlight>
                <a:latin typeface="Lato"/>
                <a:ea typeface="Lato"/>
                <a:cs typeface="Lato"/>
                <a:sym typeface="Lato"/>
              </a:rPr>
              <a:t> between what the function is given and what it produces.</a:t>
            </a:r>
            <a:endParaRPr i="1" sz="1200">
              <a:solidFill>
                <a:schemeClr val="dk1"/>
              </a:solidFill>
              <a:highlight>
                <a:schemeClr val="lt1"/>
              </a:highlight>
              <a:latin typeface="Lato"/>
              <a:ea typeface="Lato"/>
              <a:cs typeface="Lato"/>
              <a:sym typeface="Lato"/>
            </a:endParaRPr>
          </a:p>
          <a:p>
            <a:pPr indent="0" lvl="0" marL="0" rtl="0" algn="l">
              <a:spcBef>
                <a:spcPts val="8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 name="Shape 8"/>
        <p:cNvGrpSpPr/>
        <p:nvPr/>
      </p:nvGrpSpPr>
      <p:grpSpPr>
        <a:xfrm>
          <a:off x="0" y="0"/>
          <a:ext cx="0" cy="0"/>
          <a:chOff x="0" y="0"/>
          <a:chExt cx="0" cy="0"/>
        </a:xfrm>
      </p:grpSpPr>
      <p:sp>
        <p:nvSpPr>
          <p:cNvPr id="9" name="Google Shape;9;p2"/>
          <p:cNvSpPr/>
          <p:nvPr/>
        </p:nvSpPr>
        <p:spPr>
          <a:xfrm>
            <a:off x="-26850" y="-44825"/>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40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body"/>
          </p:nvPr>
        </p:nvSpPr>
        <p:spPr>
          <a:xfrm>
            <a:off x="1748125" y="110852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2" name="Google Shape;12;p2"/>
          <p:cNvPicPr preferRelativeResize="0"/>
          <p:nvPr/>
        </p:nvPicPr>
        <p:blipFill>
          <a:blip r:embed="rId2">
            <a:alphaModFix/>
          </a:blip>
          <a:stretch>
            <a:fillRect/>
          </a:stretch>
        </p:blipFill>
        <p:spPr>
          <a:xfrm>
            <a:off x="83100" y="-7700"/>
            <a:ext cx="1512625" cy="1512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3" name="Shape 53"/>
        <p:cNvGrpSpPr/>
        <p:nvPr/>
      </p:nvGrpSpPr>
      <p:grpSpPr>
        <a:xfrm>
          <a:off x="0" y="0"/>
          <a:ext cx="0" cy="0"/>
          <a:chOff x="0" y="0"/>
          <a:chExt cx="0" cy="0"/>
        </a:xfrm>
      </p:grpSpPr>
      <p:pic>
        <p:nvPicPr>
          <p:cNvPr id="54" name="Google Shape;54;p11"/>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55" name="Google Shape;55;p11"/>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7" name="Google Shape;57;p11"/>
          <p:cNvPicPr preferRelativeResize="0"/>
          <p:nvPr/>
        </p:nvPicPr>
        <p:blipFill>
          <a:blip r:embed="rId3">
            <a:alphaModFix/>
          </a:blip>
          <a:stretch>
            <a:fillRect/>
          </a:stretch>
        </p:blipFill>
        <p:spPr>
          <a:xfrm>
            <a:off x="74875" y="3626200"/>
            <a:ext cx="1512625" cy="1512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58"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60" name="Google Shape;60;p1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2" name="Google Shape;62;p12"/>
          <p:cNvPicPr preferRelativeResize="0"/>
          <p:nvPr/>
        </p:nvPicPr>
        <p:blipFill>
          <a:blip r:embed="rId3">
            <a:alphaModFix/>
          </a:blip>
          <a:stretch>
            <a:fillRect/>
          </a:stretch>
        </p:blipFill>
        <p:spPr>
          <a:xfrm>
            <a:off x="74875" y="3626200"/>
            <a:ext cx="1512625" cy="15126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65" name="Google Shape;65;p1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7" name="Google Shape;67;p13"/>
          <p:cNvPicPr preferRelativeResize="0"/>
          <p:nvPr/>
        </p:nvPicPr>
        <p:blipFill>
          <a:blip r:embed="rId3">
            <a:alphaModFix/>
          </a:blip>
          <a:stretch>
            <a:fillRect/>
          </a:stretch>
        </p:blipFill>
        <p:spPr>
          <a:xfrm>
            <a:off x="74875" y="3626200"/>
            <a:ext cx="1512625" cy="1512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70" name="Google Shape;70;p1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2" name="Google Shape;72;p14"/>
          <p:cNvPicPr preferRelativeResize="0"/>
          <p:nvPr/>
        </p:nvPicPr>
        <p:blipFill>
          <a:blip r:embed="rId3">
            <a:alphaModFix/>
          </a:blip>
          <a:stretch>
            <a:fillRect/>
          </a:stretch>
        </p:blipFill>
        <p:spPr>
          <a:xfrm>
            <a:off x="74875" y="3626200"/>
            <a:ext cx="1512625" cy="1512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75" name="Google Shape;75;p15"/>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7" name="Google Shape;77;p15"/>
          <p:cNvPicPr preferRelativeResize="0"/>
          <p:nvPr/>
        </p:nvPicPr>
        <p:blipFill>
          <a:blip r:embed="rId3">
            <a:alphaModFix/>
          </a:blip>
          <a:stretch>
            <a:fillRect/>
          </a:stretch>
        </p:blipFill>
        <p:spPr>
          <a:xfrm>
            <a:off x="74875" y="3626200"/>
            <a:ext cx="1512625" cy="1512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78" name="Shape 7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1">
  <p:cSld name="TITLE_AND_BODY_2_3">
    <p:spTree>
      <p:nvGrpSpPr>
        <p:cNvPr id="79" name="Shape 79"/>
        <p:cNvGrpSpPr/>
        <p:nvPr/>
      </p:nvGrpSpPr>
      <p:grpSpPr>
        <a:xfrm>
          <a:off x="0" y="0"/>
          <a:ext cx="0" cy="0"/>
          <a:chOff x="0" y="0"/>
          <a:chExt cx="0" cy="0"/>
        </a:xfrm>
      </p:grpSpPr>
      <p:sp>
        <p:nvSpPr>
          <p:cNvPr id="80" name="Google Shape;80;p1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82" name="Google Shape;82;p1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83" name="Google Shape;83;p17"/>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2">
  <p:cSld name="TITLE_AND_BODY_2_4">
    <p:spTree>
      <p:nvGrpSpPr>
        <p:cNvPr id="84" name="Shape 84"/>
        <p:cNvGrpSpPr/>
        <p:nvPr/>
      </p:nvGrpSpPr>
      <p:grpSpPr>
        <a:xfrm>
          <a:off x="0" y="0"/>
          <a:ext cx="0" cy="0"/>
          <a:chOff x="0" y="0"/>
          <a:chExt cx="0" cy="0"/>
        </a:xfrm>
      </p:grpSpPr>
      <p:sp>
        <p:nvSpPr>
          <p:cNvPr id="85" name="Google Shape;85;p1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87" name="Google Shape;87;p1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88" name="Google Shape;88;p18"/>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1">
  <p:cSld name="TITLE_AND_BODY_2_1_2">
    <p:spTree>
      <p:nvGrpSpPr>
        <p:cNvPr id="89" name="Shape 89"/>
        <p:cNvGrpSpPr/>
        <p:nvPr/>
      </p:nvGrpSpPr>
      <p:grpSpPr>
        <a:xfrm>
          <a:off x="0" y="0"/>
          <a:ext cx="0" cy="0"/>
          <a:chOff x="0" y="0"/>
          <a:chExt cx="0" cy="0"/>
        </a:xfrm>
      </p:grpSpPr>
      <p:sp>
        <p:nvSpPr>
          <p:cNvPr id="90" name="Google Shape;90;p19"/>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92" name="Google Shape;92;p1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93" name="Google Shape;93;p19"/>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3">
  <p:cSld name="TITLE_AND_BODY_2_2">
    <p:spTree>
      <p:nvGrpSpPr>
        <p:cNvPr id="94" name="Shape 94"/>
        <p:cNvGrpSpPr/>
        <p:nvPr/>
      </p:nvGrpSpPr>
      <p:grpSpPr>
        <a:xfrm>
          <a:off x="0" y="0"/>
          <a:ext cx="0" cy="0"/>
          <a:chOff x="0" y="0"/>
          <a:chExt cx="0" cy="0"/>
        </a:xfrm>
      </p:grpSpPr>
      <p:sp>
        <p:nvSpPr>
          <p:cNvPr id="95" name="Google Shape;95;p20"/>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97" name="Google Shape;97;p20"/>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98" name="Google Shape;98;p20"/>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1">
  <p:cSld name="TITLE_AND_BODY_2_1_1_1_1">
    <p:spTree>
      <p:nvGrpSpPr>
        <p:cNvPr id="99" name="Shape 99"/>
        <p:cNvGrpSpPr/>
        <p:nvPr/>
      </p:nvGrpSpPr>
      <p:grpSpPr>
        <a:xfrm>
          <a:off x="0" y="0"/>
          <a:ext cx="0" cy="0"/>
          <a:chOff x="0" y="0"/>
          <a:chExt cx="0" cy="0"/>
        </a:xfrm>
      </p:grpSpPr>
      <p:sp>
        <p:nvSpPr>
          <p:cNvPr id="100" name="Google Shape;100;p21"/>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02" name="Google Shape;102;p21"/>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03" name="Google Shape;103;p21"/>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4" name="Shape 14"/>
        <p:cNvGrpSpPr/>
        <p:nvPr/>
      </p:nvGrpSpPr>
      <p:grpSpPr>
        <a:xfrm>
          <a:off x="0" y="0"/>
          <a:ext cx="0" cy="0"/>
          <a:chOff x="0" y="0"/>
          <a:chExt cx="0" cy="0"/>
        </a:xfrm>
      </p:grpSpPr>
      <p:sp>
        <p:nvSpPr>
          <p:cNvPr id="15" name="Google Shape;15;p4"/>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16" name="Google Shape;16;p4"/>
          <p:cNvPicPr preferRelativeResize="0"/>
          <p:nvPr/>
        </p:nvPicPr>
        <p:blipFill>
          <a:blip r:embed="rId2">
            <a:alphaModFix/>
          </a:blip>
          <a:stretch>
            <a:fillRect/>
          </a:stretch>
        </p:blipFill>
        <p:spPr>
          <a:xfrm>
            <a:off x="6056575" y="4736550"/>
            <a:ext cx="276000" cy="276000"/>
          </a:xfrm>
          <a:prstGeom prst="rect">
            <a:avLst/>
          </a:prstGeom>
          <a:noFill/>
          <a:ln>
            <a:noFill/>
          </a:ln>
        </p:spPr>
      </p:pic>
      <p:pic>
        <p:nvPicPr>
          <p:cNvPr id="17" name="Google Shape;17;p4"/>
          <p:cNvPicPr preferRelativeResize="0"/>
          <p:nvPr/>
        </p:nvPicPr>
        <p:blipFill>
          <a:blip r:embed="rId3">
            <a:alphaModFix/>
          </a:blip>
          <a:stretch>
            <a:fillRect/>
          </a:stretch>
        </p:blipFill>
        <p:spPr>
          <a:xfrm>
            <a:off x="5726450" y="4736550"/>
            <a:ext cx="276000" cy="276000"/>
          </a:xfrm>
          <a:prstGeom prst="rect">
            <a:avLst/>
          </a:prstGeom>
          <a:noFill/>
          <a:ln>
            <a:noFill/>
          </a:ln>
        </p:spPr>
      </p:pic>
      <p:pic>
        <p:nvPicPr>
          <p:cNvPr id="18" name="Google Shape;18;p4"/>
          <p:cNvPicPr preferRelativeResize="0"/>
          <p:nvPr/>
        </p:nvPicPr>
        <p:blipFill>
          <a:blip r:embed="rId4">
            <a:alphaModFix/>
          </a:blip>
          <a:stretch>
            <a:fillRect/>
          </a:stretch>
        </p:blipFill>
        <p:spPr>
          <a:xfrm>
            <a:off x="2798738" y="1032725"/>
            <a:ext cx="3546524" cy="3546524"/>
          </a:xfrm>
          <a:prstGeom prst="rect">
            <a:avLst/>
          </a:prstGeom>
          <a:noFill/>
          <a:ln>
            <a:noFill/>
          </a:ln>
        </p:spPr>
      </p:pic>
      <p:pic>
        <p:nvPicPr>
          <p:cNvPr descr="twitterlogo_1x.png" id="19" name="Google Shape;19;p4"/>
          <p:cNvPicPr preferRelativeResize="0"/>
          <p:nvPr/>
        </p:nvPicPr>
        <p:blipFill>
          <a:blip r:embed="rId5">
            <a:alphaModFix/>
          </a:blip>
          <a:stretch>
            <a:fillRect/>
          </a:stretch>
        </p:blipFill>
        <p:spPr>
          <a:xfrm>
            <a:off x="6327534" y="4703613"/>
            <a:ext cx="484891" cy="363675"/>
          </a:xfrm>
          <a:prstGeom prst="rect">
            <a:avLst/>
          </a:prstGeom>
          <a:noFill/>
          <a:ln>
            <a:noFill/>
          </a:ln>
        </p:spPr>
      </p:pic>
      <p:sp>
        <p:nvSpPr>
          <p:cNvPr id="20" name="Google Shape;20;p4"/>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1" name="Shape 21"/>
        <p:cNvGrpSpPr/>
        <p:nvPr/>
      </p:nvGrpSpPr>
      <p:grpSpPr>
        <a:xfrm>
          <a:off x="0" y="0"/>
          <a:ext cx="0" cy="0"/>
          <a:chOff x="0" y="0"/>
          <a:chExt cx="0" cy="0"/>
        </a:xfrm>
      </p:grpSpPr>
      <p:sp>
        <p:nvSpPr>
          <p:cNvPr id="22" name="Google Shape;22;p5"/>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4" name="Google Shape;24;p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5" name="Google Shape;25;p5"/>
          <p:cNvPicPr preferRelativeResize="0"/>
          <p:nvPr/>
        </p:nvPicPr>
        <p:blipFill>
          <a:blip r:embed="rId2">
            <a:alphaModFix/>
          </a:blip>
          <a:stretch>
            <a:fillRect/>
          </a:stretch>
        </p:blipFill>
        <p:spPr>
          <a:xfrm>
            <a:off x="83100" y="-7700"/>
            <a:ext cx="1512625" cy="1512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26" name="Shape 26"/>
        <p:cNvGrpSpPr/>
        <p:nvPr/>
      </p:nvGrpSpPr>
      <p:grpSpPr>
        <a:xfrm>
          <a:off x="0" y="0"/>
          <a:ext cx="0" cy="0"/>
          <a:chOff x="0" y="0"/>
          <a:chExt cx="0" cy="0"/>
        </a:xfrm>
      </p:grpSpPr>
      <p:sp>
        <p:nvSpPr>
          <p:cNvPr id="27" name="Google Shape;27;p6"/>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9" name="Google Shape;29;p6"/>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0" name="Google Shape;30;p6"/>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31" name="Shape 31"/>
        <p:cNvGrpSpPr/>
        <p:nvPr/>
      </p:nvGrpSpPr>
      <p:grpSpPr>
        <a:xfrm>
          <a:off x="0" y="0"/>
          <a:ext cx="0" cy="0"/>
          <a:chOff x="0" y="0"/>
          <a:chExt cx="0" cy="0"/>
        </a:xfrm>
      </p:grpSpPr>
      <p:sp>
        <p:nvSpPr>
          <p:cNvPr id="32" name="Google Shape;32;p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4" name="Google Shape;34;p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5" name="Google Shape;35;p7"/>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36" name="Shape 36"/>
        <p:cNvGrpSpPr/>
        <p:nvPr/>
      </p:nvGrpSpPr>
      <p:grpSpPr>
        <a:xfrm>
          <a:off x="0" y="0"/>
          <a:ext cx="0" cy="0"/>
          <a:chOff x="0" y="0"/>
          <a:chExt cx="0" cy="0"/>
        </a:xfrm>
      </p:grpSpPr>
      <p:sp>
        <p:nvSpPr>
          <p:cNvPr id="37" name="Google Shape;37;p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9" name="Google Shape;39;p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40" name="Google Shape;40;p8"/>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41" name="Shape 41"/>
        <p:cNvGrpSpPr/>
        <p:nvPr/>
      </p:nvGrpSpPr>
      <p:grpSpPr>
        <a:xfrm>
          <a:off x="0" y="0"/>
          <a:ext cx="0" cy="0"/>
          <a:chOff x="0" y="0"/>
          <a:chExt cx="0" cy="0"/>
        </a:xfrm>
      </p:grpSpPr>
      <p:sp>
        <p:nvSpPr>
          <p:cNvPr id="42" name="Google Shape;42;p9"/>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44" name="Google Shape;44;p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45" name="Google Shape;45;p9"/>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48" name="Google Shape;48;p10"/>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 name="Google Shape;50;p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 name="Google Shape;51;p10"/>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2" name="Google Shape;52;p10"/>
          <p:cNvPicPr preferRelativeResize="0"/>
          <p:nvPr/>
        </p:nvPicPr>
        <p:blipFill>
          <a:blip r:embed="rId3">
            <a:alphaModFix/>
          </a:blip>
          <a:stretch>
            <a:fillRect/>
          </a:stretch>
        </p:blipFill>
        <p:spPr>
          <a:xfrm>
            <a:off x="74875" y="3626200"/>
            <a:ext cx="1512625" cy="1512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dontchangethislink.peardeckmagic.zone?eyJ0eXBlIjoiZ29vZ2xlLXNsaWRlcy1hZGRvbi1yZXNwb25zZS1mb290ZXIiLCJsYXN0RWRpdGVkQnkiOiIxMDIzMjU5Njc4ODMwNTI1MjAxMjgiLCJwcmVzZW50YXRpb25JZCI6IjFNOEE3ZVg3WXMtQ05GdmJ3RHd6b3V4MjFLdDVMd1VsVlRsLUVNMTFmZGZVIiwiY29udGVudElkIjoiY3VzdG9tLXJlc3BvbnNlLWZyZWVSZXNwb25zZS10ZXh0Iiwic2xpZGVJZCI6Imc1YmY2YjY0YzQ3XzBfMjI5IiwiY29udGVudEluc3RhbmNlSWQiOiIxTThBN2VYN1lzLUNORnZid0R3em91eDIxS3Q1THdVbFZUbC1FTTExZmRmVS8zMDkxYjQyNi0zNzViLTQ5ZmUtODljMi1hMmVjMzFjMzlhOTEifQ==pearId=magic-pear-metadata-identifier"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dontchangethislink.peardeckmagic.zone?eyJ0eXBlIjoiZ29vZ2xlLXNsaWRlcy1hZGRvbi1yZXNwb25zZS1mb290ZXIiLCJsYXN0RWRpdGVkQnkiOiIxMDIzMjU5Njc4ODMwNTI1MjAxMjgiLCJwcmVzZW50YXRpb25JZCI6IjFNOEE3ZVg3WXMtQ05GdmJ3RHd6b3V4MjFLdDVMd1VsVlRsLUVNMTFmZGZVIiwiY29udGVudElkIjoiY3VzdG9tLXJlc3BvbnNlLWZyZWVSZXNwb25zZS10ZXh0Iiwic2xpZGVJZCI6Imc1YmY2YjY0YzQ3XzBfMjI5IiwiY29udGVudEluc3RhbmNlSWQiOiIxTThBN2VYN1lzLUNORnZid0R3em91eDIxS3Q1THdVbFZUbC1FTTExZmRmVS8zMDkxYjQyNi0zNzViLTQ5ZmUtODljMi1hMmVjMzFjMzlhOTEifQ==pearId=magic-pear-metadata-identifier" TargetMode="Externa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magic-pear-shape-identifier" TargetMode="External"/><Relationship Id="rId4" Type="http://schemas.openxmlformats.org/officeDocument/2006/relationships/image" Target="../media/image25.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2RkM2VlOTBiZGRfMF8zOCIsImNvbnRlbnRJbnN0YW5jZUlkIjoiMUJ5RVNkbDhUdXY0VjF4ZjZaZFE2ZjFnOW9JM3VxTUZXTlBfOEJ6aFZuSWMvYzJkZTk1NzAtYzljNi00NjFjLTlhNWItYjljZmNmZjZlOTFjIn0=pearId=magic-pear-metadata-identifi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hyperlink" Target="http://dontchangethislink.peardeckmagic.zone?eyJ0eXBlIjoiZ29vZ2xlLXNsaWRlcy1hZGRvbi1yZXNwb25zZS1mb290ZXIiLCJsYXN0RWRpdGVkQnkiOiIxMTUyNjQ5ODcwNTgyNzI3NTkwNTQiLCJwcmVzZW50YXRpb25JZCI6IjFrVnA5VHZteG4zajFXb3pfc1RBUzJnQ2k0aEdLMDMwUzI3TmJTYnNRYXM0IiwiY29udGVudElkIjoiY3VzdG9tLXJlc3BvbnNlLWVtYmVkZGVkV2Vic2l0ZSIsInNsaWRlSWQiOiJnNzRlNmQwNjlhY18xXzk0IiwiY29udGVudEluc3RhbmNlSWQiOiIxa1ZwOVR2bXhuM2oxV296X3NUQVMyZ0NpNGhHSzAzMFMyN05iU2JzUWFzNC8wYTllMjRjMS05MGFkLTQ5MjktOGVmNS1kNTNmZmVmZTU2OTcifQ==pearId=magic-pear-metadata-identifier" TargetMode="External"/><Relationship Id="rId4" Type="http://schemas.openxmlformats.org/officeDocument/2006/relationships/hyperlink" Target="https://www.bootstrapworld.org/materials/fall2021/en-us/courses/algebra-pyret/lessons/contracts/pages/practicing-contracts.html" TargetMode="External"/><Relationship Id="rId5" Type="http://schemas.openxmlformats.org/officeDocument/2006/relationships/hyperlink" Target="https://www.bootstrapworld.org/materials/fall2021/en-us/courses/algebra-pyret/lessons/contracts/pages/matching-expressions.html" TargetMode="External"/><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6.png"/><Relationship Id="rId5" Type="http://schemas.openxmlformats.org/officeDocument/2006/relationships/hyperlink" Target="http://dontchangethislink.peardeckmagic.zone?eyJ0eXBlIjoiZ29vZ2xlLXNsaWRlcy1hZGRvbi1yZXNwb25zZS1mb290ZXIiLCJsYXN0RWRpdGVkQnkiOiIxMDIzMjU5Njc4ODMwNTI1MjAxMjgiLCJwcmVzZW50YXRpb25JZCI6IjFNOEE3ZVg3WXMtQ05GdmJ3RHd6b3V4MjFLdDVMd1VsVlRsLUVNMTFmZGZVIiwiY29udGVudElkIjoiY3VzdG9tLXJlc3BvbnNlLWZyZWVSZXNwb25zZS10ZXh0Iiwic2xpZGVJZCI6Imc1YmY2YjY0YzQ3XzBfMjc5IiwiY29udGVudEluc3RhbmNlSWQiOiIxTThBN2VYN1lzLUNORnZid0R3em91eDIxS3Q1THdVbFZUbC1FTTExZmRmVS9hMGFlZWQ5Yi1lN2M1LTQyMzAtYTY3Ny0yNDk0OTllMGE1ZTMifQ==pearId=magic-pear-metadata-identifier" TargetMode="External"/><Relationship Id="rId6" Type="http://schemas.openxmlformats.org/officeDocument/2006/relationships/image" Target="../media/image32.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zk3YmYxNTVkNjZfMF80OCIsImNvbnRlbnRJbnN0YW5jZUlkIjoiMUJ5RVNkbDhUdXY0VjF4ZjZaZFE2ZjFnOW9JM3VxTUZXTlBfOEJ6aFZuSWMvMzRhZmJiNWMtZWIyYS00NjUwLTgzNWUtMjJhMDg2MTVjNTg4In0=pearId=magic-pear-metadata-identifier" TargetMode="External"/><Relationship Id="rId4"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EySHZ2UTFpazM2XzZidkc5amowT295TkgtVlZESExLTCZ2PTA0OTE4ZWYiLCJhbnN3ZXJzIjpbXX0=pearId=magic-pear-shape-identifier" TargetMode="External"/><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9.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ZGQzZWU5MGJkZF8wXzU3IiwiY29udGVudEluc3RhbmNlSWQiOiIxQnlFU2RsOFR1djRWMXhmNlpkUTZmMWc5b0kzdXFNRldOUF84QnpoVm5JYy9hODk0M2ZhZC1lYTMwLTQzZDctYTBiOS0xYTUyMjVjNjk3OTQifQ==pearId=magic-pear-metadata-identifi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31.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ZGQzZWU5MGJkZF8wXzUwIiwiY29udGVudEluc3RhbmNlSWQiOiIxQnlFU2RsOFR1djRWMXhmNlpkUTZmMWc5b0kzdXFNRldOUF84QnpoVm5JYy9lODJlYjBjMy1lYmMxLTQzODYtYjRjYy1jNWVmMDg5ZGI5MGMifQ==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2RkM2VlOTBiZGRfMF82NCIsImNvbnRlbnRJbnN0YW5jZUlkIjoiMUJ5RVNkbDhUdXY0VjF4ZjZaZFE2ZjFnOW9JM3VxTUZXTlBfOEJ6aFZuSWMvZjQ5MDBlY2QtNjc3Ny00MDc3LTk1N2ItOTg4YzE1NWMwYWQxIn0=pearId=magic-pear-metadata-identifier" TargetMode="External"/><Relationship Id="rId4" Type="http://schemas.openxmlformats.org/officeDocument/2006/relationships/image" Target="../media/image24.png"/><Relationship Id="rId5"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EySHZ2UTFpazM2XzZidkc5amowT295TkgtVlZESExLTCZ2PTA0OTE4ZWYiLCJhbnN3ZXJzIjpbXX0=pearId=magic-pear-shape-identifier" TargetMode="External"/><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gwIiwiY29udGVudEluc3RhbmNlSWQiOiIxQnlFU2RsOFR1djRWMXhmNlpkUTZmMWc5b0kzdXFNRldOUF84QnpoVm5JYy8zZWQ4YWE1Yi03NTMxLTQxODYtOTIzYy03NzE1YjE5ZTk1MDUifQ==pearId=magic-pear-metadata-identifi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hyperlink" Target="http://dontchangethislink.peardeckmagic.zone?eyJ0eXBlIjoiZ29vZ2xlLXNsaWRlcy1hZGRvbi1yZXNwb25zZS1mb290ZXIiLCJsYXN0RWRpdGVkQnkiOiIxMDIzMjU5Njc4ODMwNTI1MjAxMjgiLCJwcmVzZW50YXRpb25JZCI6IjFNOEE3ZVg3WXMtQ05GdmJ3RHd6b3V4MjFLdDVMd1VsVlRsLUVNMTFmZGZVIiwiY29udGVudElkIjoiY3VzdG9tLXJlc3BvbnNlLWZyZWVSZXNwb25zZS10ZXh0Iiwic2xpZGVJZCI6Imc1YmY2YjY0YzQ3XzBfMjI5IiwiY29udGVudEluc3RhbmNlSWQiOiIxTThBN2VYN1lzLUNORnZid0R3em91eDIxS3Q1THdVbFZUbC1FTTExZmRmVS8zMDkxYjQyNi0zNzViLTQ5ZmUtODljMi1hMmVjMzFjMzlhOTEifQ==pearId=magic-pear-metadata-identifi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gwIiwiY29udGVudEluc3RhbmNlSWQiOiIxQnlFU2RsOFR1djRWMXhmNlpkUTZmMWc5b0kzdXFNRldOUF84QnpoVm5JYy8zZWQ4YWE1Yi03NTMxLTQxODYtOTIzYy03NzE1YjE5ZTk1MDUifQ==pearId=magic-pear-metadata-identifi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gwIiwiY29udGVudEluc3RhbmNlSWQiOiIxQnlFU2RsOFR1djRWMXhmNlpkUTZmMWc5b0kzdXFNRldOUF84QnpoVm5JYy8zZWQ4YWE1Yi03NTMxLTQxODYtOTIzYy03NzE1YjE5ZTk1MDUifQ==pearId=magic-pear-metadata-identifi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zk3YmYxNTVkNjZfMF85MCIsImNvbnRlbnRJbnN0YW5jZUlkIjoiMUJ5RVNkbDhUdXY0VjF4ZjZaZFE2ZjFnOW9JM3VxTUZXTlBfOEJ6aFZuSWMvNmEwODZhMDctOGM4MC00OTI3LThjNGMtMmYwNGYwMGRkZDQ1In0=pearId=magic-pear-metadata-identifi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www.bootstrapworld.org/materials/fall2021/en-us/courses/algebra-pyret/lessons/contracts/pages/using-contracts.html" TargetMode="External"/><Relationship Id="rId4" Type="http://schemas.openxmlformats.org/officeDocument/2006/relationships/hyperlink" Target="https://www.bootstrapworld.org/materials/fall2021/en-us/courses/algebra-pyret/lessons/contracts/pages/using-contracts-cont.html" TargetMode="External"/><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2RkM2VlOTBiZGRfMF82NCIsImNvbnRlbnRJbnN0YW5jZUlkIjoiMUJ5RVNkbDhUdXY0VjF4ZjZaZFE2ZjFnOW9JM3VxTUZXTlBfOEJ6aFZuSWMvZjQ5MDBlY2QtNjc3Ny00MDc3LTk1N2ItOTg4YzE1NWMwYWQxIn0=pearId=magic-pear-metadata-identifier" TargetMode="External"/><Relationship Id="rId6" Type="http://schemas.openxmlformats.org/officeDocument/2006/relationships/image" Target="../media/image24.png"/><Relationship Id="rId7"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EySHZ2UTFpazM2XzZidkc5amowT295TkgtVlZESExLTCZ2PTA0OTE4ZWYiLCJhbnN3ZXJzIjpbXX0=pearId=magic-pear-shape-identifier" TargetMode="External"/><Relationship Id="rId8"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35.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ZGQzZWU5MGJkZF8wXzEyOCIsImNvbnRlbnRJbnN0YW5jZUlkIjoiMUJ5RVNkbDhUdXY0VjF4ZjZaZFE2ZjFnOW9JM3VxTUZXTlBfOEJ6aFZuSWMvNDZmNDNmMmEtYzczZi00NWI3LWJlMDMtMWQ0Y2VlYmU1ZDg1In0=pearId=magic-pear-metadata-identifier" TargetMode="External"/></Relationships>
</file>

<file path=ppt/slides/_rels/slide25.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www.bootstrapworld.org/materials/fall2021/en-us/courses/algebra-pyret/lessons/contracts/pages/triangle-contracts.html" TargetMode="External"/><Relationship Id="rId4" Type="http://schemas.openxmlformats.org/officeDocument/2006/relationships/hyperlink" Target="https://www.bootstrapworld.org/materials/fall2021/en-us/courses/algebra-pyret/lessons/contracts/pages/triangle-contracts-cont.html" TargetMode="External"/><Relationship Id="rId9" Type="http://schemas.openxmlformats.org/officeDocument/2006/relationships/hyperlink" Target="http://dontchangethislink.peardeckmagic.zone?eyJ0eXBlIjoiZ29vZ2xlLXNsaWRlcy1hZGRvbi1yZXNwb25zZS1mb290ZXIiLCJsYXN0RWRpdGVkQnkiOiIxMTUyNjQ5ODcwNTgyNzI3NTkwNTQiLCJwcmVzZW50YXRpb25JZCI6IjFCeUVTZGw4VHV2NFYxeGY2WmRRNmYxZzlvSTN1cU1GV05QXzhCemhWbkljIiwiY29udGVudElkIjoiY3VzdG9tLXJlc3BvbnNlLWVtYmVkZGVkV2Vic2l0ZSIsInNsaWRlSWQiOiJnZGQzZWU5MGJkZF8wXzEzNSIsImNvbnRlbnRJbnN0YW5jZUlkIjoiMUJ5RVNkbDhUdXY0VjF4ZjZaZFE2ZjFnOW9JM3VxTUZXTlBfOEJ6aFZuSWMvMzlmMjdhZjgtZGEzZC00NzE3LTg1ZDUtMTg4MWUxMjY5N2ZjIn0=pearId=magic-pear-metadata-identifier" TargetMode="External"/><Relationship Id="rId5" Type="http://schemas.openxmlformats.org/officeDocument/2006/relationships/hyperlink" Target="https://www.bootstrapworld.org/materials/fall2021/en-us/courses/algebra-pyret/lessons/contracts/pages/radial-star.html" TargetMode="External"/><Relationship Id="rId6" Type="http://schemas.openxmlformats.org/officeDocument/2006/relationships/hyperlink" Target="https://www.bootstrapworld.org/materials/fall2021/en-us/courses/algebra-pyret/lessons/contracts/pages/star-polygon.html" TargetMode="External"/><Relationship Id="rId7"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FMeGVhN2xiX1VCbzctb0hvOXZWN2hPN2FIcTVsZ2FNSCZ2PTA0OTE4ZWYiLCJhbnN3ZXJzIjpbXX0=pearId=magic-pear-shape-identifier" TargetMode="External"/><Relationship Id="rId8"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34.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k3IiwiY29udGVudEluc3RhbmNlSWQiOiIxQnlFU2RsOFR1djRWMXhmNlpkUTZmMWc5b0kzdXFNRldOUF84QnpoVm5JYy8xZjI2ODllMy05NjIyLTQwY2YtOTcwYy1lZTFkNmYyMjBiOTEifQ==pearId=magic-pear-metadata-identifi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gwIiwiY29udGVudEluc3RhbmNlSWQiOiIxQnlFU2RsOFR1djRWMXhmNlpkUTZmMWc5b0kzdXFNRldOUF84QnpoVm5JYy8zZWQ4YWE1Yi03NTMxLTQxODYtOTIzYy03NzE1YjE5ZTk1MDUifQ==pearId=magic-pear-metadata-identifie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gwIiwiY29udGVudEluc3RhbmNlSWQiOiIxQnlFU2RsOFR1djRWMXhmNlpkUTZmMWc5b0kzdXFNRldOUF84QnpoVm5JYy8zZWQ4YWE1Yi03NTMxLTQxODYtOTIzYy03NzE1YjE5ZTk1MDUifQ==pearId=magic-pear-metadata-identifi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gwIiwiY29udGVudEluc3RhbmNlSWQiOiIxQnlFU2RsOFR1djRWMXhmNlpkUTZmMWc5b0kzdXFNRldOUF84QnpoVm5JYy8zZWQ4YWE1Yi03NTMxLTQxODYtOTIzYy03NzE1YjE5ZTk1MDUifQ==pearId=magic-pear-metadata-identifi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magic-pear-shape-identifier" TargetMode="External"/><Relationship Id="rId4" Type="http://schemas.openxmlformats.org/officeDocument/2006/relationships/image" Target="../media/image16.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2RkMWFkNmY5YjVfMF8xMSIsImNvbnRlbnRJbnN0YW5jZUlkIjoiMUJ5RVNkbDhUdXY0VjF4ZjZaZFE2ZjFnOW9JM3VxTUZXTlBfOEJ6aFZuSWMvNzA1NDQ0MjQtMmY4NC00YWY0LTk2ZTAtZTU2ZjNiMzIxYzZiIn0=pearId=magic-pear-metadata-identifi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s://teacher.desmos.com/activitybuilder/custom/5fc90a1937b6430d836b67e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magic-pear-shape-identifier" TargetMode="External"/><Relationship Id="rId4" Type="http://schemas.openxmlformats.org/officeDocument/2006/relationships/image" Target="../media/image16.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2RkMWFkNmY5YjVfMF8xMSIsImNvbnRlbnRJbnN0YW5jZUlkIjoiMUJ5RVNkbDhUdXY0VjF4ZjZaZFE2ZjFnOW9JM3VxTUZXTlBfOEJ6aFZuSWMvNzA1NDQ0MjQtMmY4NC00YWY0LTk2ZTAtZTU2ZjNiMzIxYzZiIn0=pearId=magic-pear-metadata-identifi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s://www.bootstrapworld.org/materials/fall2021/en-us/courses/algebra-pyret/lessons/contracts/pages/applying-functions.html" TargetMode="External"/><Relationship Id="rId4"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EySHZ2UTFpazM2XzZidkc5amowT295TkgtVlZESExLTCZ2PTA0OTE4ZWYiLCJhbnN3ZXJzIjpbXX0=pearId=magic-pear-shape-identifier" TargetMode="External"/><Relationship Id="rId5" Type="http://schemas.openxmlformats.org/officeDocument/2006/relationships/image" Target="../media/image20.png"/><Relationship Id="rId6"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lbWJlZGRlZFdlYnNpdGUiLCJzbGlkZUlkIjoiZzk3YmYxNTVkNjZfMF8yNiIsImNvbnRlbnRJbnN0YW5jZUlkIjoiMUJ5RVNkbDhUdXY0VjF4ZjZaZFE2ZjFnOW9JM3VxTUZXTlBfOEJ6aFZuSWMvMGFkMGI4NjYtNGY4MC00Mjk0LTkyMjEtODk2MzhjY2VkZmMzIn0=pearId=magic-pear-metadata-identifier" TargetMode="External"/><Relationship Id="rId7"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OTdiZjE1NWQ2Nl8wXzM0IiwiY29udGVudEluc3RhbmNlSWQiOiIxQnlFU2RsOFR1djRWMXhmNlpkUTZmMWc5b0kzdXFNRldOUF84QnpoVm5JYy84MzVkN2M1MS1hNjlkLTRkNDAtYTY2ZS01MzliMGFkZjhkZjQifQ==pearId=magic-pear-metadata-identifi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dontchangethislink.peardeckmagic.zone?eyJ0eXBlIjoiZ29vZ2xlLXNsaWRlcy1hZGRvbi1yZXNwb25zZS1mb290ZXIiLCJsYXN0RWRpdGVkQnkiOiIxMDIzMjU5Njc4ODMwNTI1MjAxMjgiLCJwcmVzZW50YXRpb25JZCI6IjFNOEE3ZVg3WXMtQ05GdmJ3RHd6b3V4MjFLdDVMd1VsVlRsLUVNMTFmZGZVIiwiY29udGVudElkIjoiY3VzdG9tLXJlc3BvbnNlLWZyZWVSZXNwb25zZS10ZXh0Iiwic2xpZGVJZCI6Imc1YmY2YjY0YzQ3XzBfMjI5IiwiY29udGVudEluc3RhbmNlSWQiOiIxTThBN2VYN1lzLUNORnZid0R3em91eDIxS3Q1THdVbFZUbC1FTTExZmRmVS8zMDkxYjQyNi0zNzViLTQ5ZmUtODljMi1hMmVjMzFjMzlhOTEifQ==pearId=magic-pear-metadata-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dontchangethislink.peardeckmagic.zone?eyJ0eXBlIjoiZ29vZ2xlLXNsaWRlcy1hZGRvbi1yZXNwb25zZS1mb290ZXIiLCJsYXN0RWRpdGVkQnkiOiIxMDIzMjU5Njc4ODMwNTI1MjAxMjgiLCJwcmVzZW50YXRpb25JZCI6IjFNOEE3ZVg3WXMtQ05GdmJ3RHd6b3V4MjFLdDVMd1VsVlRsLUVNMTFmZGZVIiwiY29udGVudElkIjoiY3VzdG9tLXJlc3BvbnNlLWZyZWVSZXNwb25zZS10ZXh0Iiwic2xpZGVJZCI6Imc1YmY2YjY0YzQ3XzBfMjI5IiwiY29udGVudEluc3RhbmNlSWQiOiIxTThBN2VYN1lzLUNORnZid0R3em91eDIxS3Q1THdVbFZUbC1FTTExZmRmVS8zMDkxYjQyNi0zNzViLTQ5ZmUtODljMi1hMmVjMzFjMzlhOTEifQ==pearId=magic-pear-metadata-identifier"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2.png"/><Relationship Id="rId5" Type="http://schemas.openxmlformats.org/officeDocument/2006/relationships/hyperlink" Target="http://dontchangethislink.peardeckmagic.zone?eyJ0eXBlIjoiZ29vZ2xlLXNsaWRlcy1hZGRvbi1yZXNwb25zZS1mb290ZXIiLCJsYXN0RWRpdGVkQnkiOiJ1bmtub3duIiwicHJlc2VudGF0aW9uSWQiOiIxQnlFU2RsOFR1djRWMXhmNlpkUTZmMWc5b0kzdXFNRldOUF84QnpoVm5JYyIsImNvbnRlbnRJZCI6ImN1c3RvbS1yZXNwb25zZS1mcmVlUmVzcG9uc2UtdGV4dCIsInNsaWRlSWQiOiJnZGQzZWU5MGJkZF8wXzE4IiwiY29udGVudEluc3RhbmNlSWQiOiIxQnlFU2RsOFR1djRWMXhmNlpkUTZmMWc5b0kzdXFNRldOUF84QnpoVm5JYy8wZjc1ZWFhNC1jNjk5LTRhMjEtODhhMi05MDJhNzU5N2UxMWIifQ==pearId=magic-pear-metadata-identifi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Contracts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180" name="Google Shape;180;p31"/>
          <p:cNvSpPr txBox="1"/>
          <p:nvPr>
            <p:ph idx="1" type="body"/>
          </p:nvPr>
        </p:nvSpPr>
        <p:spPr>
          <a:xfrm>
            <a:off x="2135400" y="2517475"/>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Contracts are </a:t>
            </a:r>
            <a:r>
              <a:rPr b="1" i="1" lang="en">
                <a:solidFill>
                  <a:schemeClr val="dk1"/>
                </a:solidFill>
              </a:rPr>
              <a:t>general</a:t>
            </a:r>
            <a:r>
              <a:rPr b="1" lang="en">
                <a:solidFill>
                  <a:schemeClr val="dk1"/>
                </a:solidFill>
              </a:rPr>
              <a:t>. Expressions are </a:t>
            </a:r>
            <a:r>
              <a:rPr b="1" i="1" lang="en">
                <a:solidFill>
                  <a:schemeClr val="dk1"/>
                </a:solidFill>
              </a:rPr>
              <a:t>specific</a:t>
            </a:r>
            <a:r>
              <a:rPr b="1" lang="en">
                <a:solidFill>
                  <a:schemeClr val="dk1"/>
                </a:solidFill>
              </a:rPr>
              <a:t>!</a:t>
            </a:r>
            <a:endParaRPr b="1">
              <a:solidFill>
                <a:schemeClr val="dk1"/>
              </a:solidFill>
            </a:endParaRPr>
          </a:p>
          <a:p>
            <a:pPr indent="0" lvl="0" marL="0" rtl="0" algn="l">
              <a:lnSpc>
                <a:spcPct val="100000"/>
              </a:lnSpc>
              <a:spcBef>
                <a:spcPts val="1600"/>
              </a:spcBef>
              <a:spcAft>
                <a:spcPts val="0"/>
              </a:spcAft>
              <a:buNone/>
            </a:pPr>
            <a:r>
              <a:rPr b="1" lang="en"/>
              <a:t>Contract:          </a:t>
            </a:r>
            <a:r>
              <a:rPr lang="en" sz="2100">
                <a:solidFill>
                  <a:schemeClr val="dk1"/>
                </a:solidFill>
                <a:latin typeface="Courier New"/>
                <a:ea typeface="Courier New"/>
                <a:cs typeface="Courier New"/>
                <a:sym typeface="Courier New"/>
              </a:rPr>
              <a:t>num-sqrt</a:t>
            </a:r>
            <a:r>
              <a:rPr lang="en" sz="2100">
                <a:solidFill>
                  <a:schemeClr val="dk1"/>
                </a:solidFill>
                <a:latin typeface="Courier New"/>
                <a:ea typeface="Courier New"/>
                <a:cs typeface="Courier New"/>
                <a:sym typeface="Courier New"/>
              </a:rPr>
              <a:t> :: Number → Number</a:t>
            </a:r>
            <a:endParaRPr b="1"/>
          </a:p>
          <a:p>
            <a:pPr indent="0" lvl="0" marL="0" rtl="0" algn="l">
              <a:lnSpc>
                <a:spcPct val="100000"/>
              </a:lnSpc>
              <a:spcBef>
                <a:spcPts val="1600"/>
              </a:spcBef>
              <a:spcAft>
                <a:spcPts val="1600"/>
              </a:spcAft>
              <a:buNone/>
            </a:pPr>
            <a:r>
              <a:rPr b="1" lang="en"/>
              <a:t>Expression:     </a:t>
            </a:r>
            <a:r>
              <a:rPr lang="en">
                <a:latin typeface="Courier New"/>
                <a:ea typeface="Courier New"/>
                <a:cs typeface="Courier New"/>
                <a:sym typeface="Courier New"/>
              </a:rPr>
              <a:t> </a:t>
            </a:r>
            <a:r>
              <a:rPr lang="en" sz="2100">
                <a:solidFill>
                  <a:schemeClr val="dk1"/>
                </a:solidFill>
                <a:latin typeface="Courier New"/>
                <a:ea typeface="Courier New"/>
                <a:cs typeface="Courier New"/>
                <a:sym typeface="Courier New"/>
              </a:rPr>
              <a:t>num-sqrt(16)</a:t>
            </a:r>
            <a:endParaRPr>
              <a:latin typeface="Courier New"/>
              <a:ea typeface="Courier New"/>
              <a:cs typeface="Courier New"/>
              <a:sym typeface="Courier New"/>
            </a:endParaRPr>
          </a:p>
        </p:txBody>
      </p:sp>
      <p:sp>
        <p:nvSpPr>
          <p:cNvPr id="181" name="Google Shape;181;p31">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31"/>
          <p:cNvPicPr preferRelativeResize="0"/>
          <p:nvPr/>
        </p:nvPicPr>
        <p:blipFill>
          <a:blip r:embed="rId4">
            <a:alphaModFix/>
          </a:blip>
          <a:stretch>
            <a:fillRect/>
          </a:stretch>
        </p:blipFill>
        <p:spPr>
          <a:xfrm>
            <a:off x="253075" y="2318450"/>
            <a:ext cx="1198350" cy="119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188" name="Google Shape;188;p3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txBox="1"/>
          <p:nvPr/>
        </p:nvSpPr>
        <p:spPr>
          <a:xfrm>
            <a:off x="1814850" y="4145300"/>
            <a:ext cx="5968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highlight>
                  <a:srgbClr val="FFFFFF"/>
                </a:highlight>
                <a:latin typeface="Lato"/>
                <a:ea typeface="Lato"/>
                <a:cs typeface="Lato"/>
                <a:sym typeface="Lato"/>
              </a:rPr>
              <a:t>When the input matches what the function consumes, </a:t>
            </a:r>
            <a:endParaRPr sz="19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rPr lang="en" sz="1900">
                <a:solidFill>
                  <a:schemeClr val="dk1"/>
                </a:solidFill>
                <a:highlight>
                  <a:srgbClr val="FFFFFF"/>
                </a:highlight>
                <a:latin typeface="Lato"/>
                <a:ea typeface="Lato"/>
                <a:cs typeface="Lato"/>
                <a:sym typeface="Lato"/>
              </a:rPr>
              <a:t>the function produces the output we expect.</a:t>
            </a:r>
            <a:endParaRPr sz="1900">
              <a:latin typeface="Lato"/>
              <a:ea typeface="Lato"/>
              <a:cs typeface="Lato"/>
              <a:sym typeface="Lato"/>
            </a:endParaRPr>
          </a:p>
        </p:txBody>
      </p:sp>
      <p:sp>
        <p:nvSpPr>
          <p:cNvPr id="190" name="Google Shape;190;p32"/>
          <p:cNvSpPr txBox="1"/>
          <p:nvPr/>
        </p:nvSpPr>
        <p:spPr>
          <a:xfrm>
            <a:off x="1814850" y="1045075"/>
            <a:ext cx="6649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Lato"/>
                <a:ea typeface="Lato"/>
                <a:cs typeface="Lato"/>
                <a:sym typeface="Lato"/>
              </a:rPr>
              <a:t>Here’s a contract table for the functions we’ve already seen.</a:t>
            </a:r>
            <a:endParaRPr sz="1900">
              <a:latin typeface="Lato"/>
              <a:ea typeface="Lato"/>
              <a:cs typeface="Lato"/>
              <a:sym typeface="Lato"/>
            </a:endParaRPr>
          </a:p>
        </p:txBody>
      </p:sp>
      <p:pic>
        <p:nvPicPr>
          <p:cNvPr id="191" name="Google Shape;191;p32"/>
          <p:cNvPicPr preferRelativeResize="0"/>
          <p:nvPr/>
        </p:nvPicPr>
        <p:blipFill>
          <a:blip r:embed="rId4">
            <a:alphaModFix/>
          </a:blip>
          <a:stretch>
            <a:fillRect/>
          </a:stretch>
        </p:blipFill>
        <p:spPr>
          <a:xfrm>
            <a:off x="1819875" y="1674475"/>
            <a:ext cx="6639126" cy="231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197" name="Google Shape;197;p33"/>
          <p:cNvSpPr txBox="1"/>
          <p:nvPr/>
        </p:nvSpPr>
        <p:spPr>
          <a:xfrm>
            <a:off x="725625" y="1253950"/>
            <a:ext cx="8538300" cy="26433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800"/>
              </a:spcBef>
              <a:spcAft>
                <a:spcPts val="0"/>
              </a:spcAft>
              <a:buClr>
                <a:schemeClr val="dk1"/>
              </a:buClr>
              <a:buSzPts val="1100"/>
              <a:buFont typeface="Arial"/>
              <a:buNone/>
            </a:pPr>
            <a:r>
              <a:rPr lang="en" sz="2800">
                <a:solidFill>
                  <a:schemeClr val="dk1"/>
                </a:solidFill>
                <a:highlight>
                  <a:schemeClr val="lt1"/>
                </a:highlight>
                <a:latin typeface="Lato"/>
                <a:ea typeface="Lato"/>
                <a:cs typeface="Lato"/>
                <a:sym typeface="Lato"/>
              </a:rPr>
              <a:t>Here is an example of another function. </a:t>
            </a:r>
            <a:r>
              <a:rPr lang="en" sz="2800">
                <a:solidFill>
                  <a:schemeClr val="dk1"/>
                </a:solidFill>
                <a:highlight>
                  <a:schemeClr val="lt2"/>
                </a:highlight>
                <a:latin typeface="Courier New"/>
                <a:ea typeface="Courier New"/>
                <a:cs typeface="Courier New"/>
                <a:sym typeface="Courier New"/>
              </a:rPr>
              <a:t>string-append​(​"sun", "shine"​)</a:t>
            </a:r>
            <a:endParaRPr sz="2800">
              <a:solidFill>
                <a:schemeClr val="dk1"/>
              </a:solidFill>
              <a:highlight>
                <a:schemeClr val="lt2"/>
              </a:highlight>
              <a:latin typeface="Courier New"/>
              <a:ea typeface="Courier New"/>
              <a:cs typeface="Courier New"/>
              <a:sym typeface="Courier New"/>
            </a:endParaRPr>
          </a:p>
          <a:p>
            <a:pPr indent="0" lvl="0" marL="0" rtl="0" algn="l">
              <a:lnSpc>
                <a:spcPct val="160000"/>
              </a:lnSpc>
              <a:spcBef>
                <a:spcPts val="800"/>
              </a:spcBef>
              <a:spcAft>
                <a:spcPts val="0"/>
              </a:spcAft>
              <a:buNone/>
            </a:pPr>
            <a:r>
              <a:rPr lang="en" sz="2800">
                <a:solidFill>
                  <a:schemeClr val="dk1"/>
                </a:solidFill>
                <a:highlight>
                  <a:schemeClr val="lt1"/>
                </a:highlight>
                <a:latin typeface="Lato"/>
                <a:ea typeface="Lato"/>
                <a:cs typeface="Lato"/>
                <a:sym typeface="Lato"/>
              </a:rPr>
              <a:t>Type it into the editor. What is its contract?</a:t>
            </a:r>
            <a:endParaRPr sz="2800">
              <a:solidFill>
                <a:schemeClr val="dk1"/>
              </a:solidFill>
              <a:highlight>
                <a:schemeClr val="lt1"/>
              </a:highlight>
              <a:latin typeface="Lato"/>
              <a:ea typeface="Lato"/>
              <a:cs typeface="Lato"/>
              <a:sym typeface="Lato"/>
            </a:endParaRPr>
          </a:p>
          <a:p>
            <a:pPr indent="0" lvl="0" marL="0" rtl="0" algn="ctr">
              <a:spcBef>
                <a:spcPts val="800"/>
              </a:spcBef>
              <a:spcAft>
                <a:spcPts val="0"/>
              </a:spcAft>
              <a:buNone/>
            </a:pPr>
            <a:r>
              <a:t/>
            </a:r>
            <a:endParaRPr sz="1200">
              <a:solidFill>
                <a:schemeClr val="dk1"/>
              </a:solidFill>
              <a:highlight>
                <a:srgbClr val="FFFFFF"/>
              </a:highlight>
              <a:latin typeface="Lato"/>
              <a:ea typeface="Lato"/>
              <a:cs typeface="Lato"/>
              <a:sym typeface="Lato"/>
            </a:endParaRPr>
          </a:p>
        </p:txBody>
      </p:sp>
      <p:pic>
        <p:nvPicPr>
          <p:cNvPr id="198" name="Google Shape;198;p3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99" name="Google Shape;199;p3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 </a:t>
            </a:r>
            <a:endParaRPr/>
          </a:p>
        </p:txBody>
      </p:sp>
      <p:sp>
        <p:nvSpPr>
          <p:cNvPr id="205" name="Google Shape;205;p34">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txBox="1"/>
          <p:nvPr/>
        </p:nvSpPr>
        <p:spPr>
          <a:xfrm>
            <a:off x="1748125" y="2133425"/>
            <a:ext cx="6863400" cy="165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a:solidFill>
                  <a:schemeClr val="dk1"/>
                </a:solidFill>
                <a:latin typeface="Lato"/>
                <a:ea typeface="Lato"/>
                <a:cs typeface="Lato"/>
                <a:sym typeface="Lato"/>
              </a:rPr>
              <a:t>Complete</a:t>
            </a:r>
            <a:endParaRPr sz="2900">
              <a:solidFill>
                <a:schemeClr val="dk1"/>
              </a:solidFill>
              <a:latin typeface="Lato"/>
              <a:ea typeface="Lato"/>
              <a:cs typeface="Lato"/>
              <a:sym typeface="Lato"/>
            </a:endParaRPr>
          </a:p>
          <a:p>
            <a:pPr indent="-412750" lvl="0" marL="457200" rtl="0" algn="l">
              <a:lnSpc>
                <a:spcPct val="115000"/>
              </a:lnSpc>
              <a:spcBef>
                <a:spcPts val="0"/>
              </a:spcBef>
              <a:spcAft>
                <a:spcPts val="0"/>
              </a:spcAft>
              <a:buClr>
                <a:schemeClr val="dk1"/>
              </a:buClr>
              <a:buSzPts val="2900"/>
              <a:buFont typeface="Lato"/>
              <a:buChar char="●"/>
            </a:pPr>
            <a:r>
              <a:rPr lang="en" sz="2900" u="sng">
                <a:solidFill>
                  <a:schemeClr val="hlink"/>
                </a:solidFill>
                <a:latin typeface="Lato"/>
                <a:ea typeface="Lato"/>
                <a:cs typeface="Lato"/>
                <a:sym typeface="Lato"/>
                <a:hlinkClick r:id="rId4"/>
              </a:rPr>
              <a:t>Practicing Contracts: Domain &amp; Range</a:t>
            </a:r>
            <a:endParaRPr sz="2900">
              <a:solidFill>
                <a:schemeClr val="dk1"/>
              </a:solidFill>
              <a:latin typeface="Lato"/>
              <a:ea typeface="Lato"/>
              <a:cs typeface="Lato"/>
              <a:sym typeface="Lato"/>
            </a:endParaRPr>
          </a:p>
          <a:p>
            <a:pPr indent="-412750" lvl="0" marL="457200" rtl="0" algn="l">
              <a:lnSpc>
                <a:spcPct val="115000"/>
              </a:lnSpc>
              <a:spcBef>
                <a:spcPts val="0"/>
              </a:spcBef>
              <a:spcAft>
                <a:spcPts val="0"/>
              </a:spcAft>
              <a:buClr>
                <a:schemeClr val="dk1"/>
              </a:buClr>
              <a:buSzPts val="2900"/>
              <a:buFont typeface="Lato"/>
              <a:buChar char="●"/>
            </a:pPr>
            <a:r>
              <a:rPr lang="en" sz="2900" u="sng">
                <a:solidFill>
                  <a:schemeClr val="hlink"/>
                </a:solidFill>
                <a:latin typeface="Lato"/>
                <a:ea typeface="Lato"/>
                <a:cs typeface="Lato"/>
                <a:sym typeface="Lato"/>
                <a:hlinkClick r:id="rId5"/>
              </a:rPr>
              <a:t>Matching Expressions and Contracts</a:t>
            </a:r>
            <a:endParaRPr sz="2100">
              <a:latin typeface="Century Gothic"/>
              <a:ea typeface="Century Gothic"/>
              <a:cs typeface="Century Gothic"/>
              <a:sym typeface="Century Gothic"/>
            </a:endParaRPr>
          </a:p>
        </p:txBody>
      </p:sp>
      <p:grpSp>
        <p:nvGrpSpPr>
          <p:cNvPr id="207" name="Google Shape;207;p34"/>
          <p:cNvGrpSpPr/>
          <p:nvPr/>
        </p:nvGrpSpPr>
        <p:grpSpPr>
          <a:xfrm>
            <a:off x="3" y="2382003"/>
            <a:ext cx="1714404" cy="869454"/>
            <a:chOff x="6100425" y="3602650"/>
            <a:chExt cx="3043500" cy="1543500"/>
          </a:xfrm>
        </p:grpSpPr>
        <p:sp>
          <p:nvSpPr>
            <p:cNvPr id="208" name="Google Shape;208;p34"/>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4"/>
            <p:cNvPicPr preferRelativeResize="0"/>
            <p:nvPr/>
          </p:nvPicPr>
          <p:blipFill>
            <a:blip r:embed="rId6">
              <a:alphaModFix/>
            </a:blip>
            <a:stretch>
              <a:fillRect/>
            </a:stretch>
          </p:blipFill>
          <p:spPr>
            <a:xfrm>
              <a:off x="6445125" y="3602650"/>
              <a:ext cx="2591574" cy="14972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215" name="Google Shape;215;p35"/>
          <p:cNvSpPr txBox="1"/>
          <p:nvPr>
            <p:ph idx="1" type="body"/>
          </p:nvPr>
        </p:nvSpPr>
        <p:spPr>
          <a:xfrm>
            <a:off x="1698375" y="122157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Lato"/>
              <a:ea typeface="Lato"/>
              <a:cs typeface="Lato"/>
              <a:sym typeface="Lato"/>
            </a:endParaRPr>
          </a:p>
          <a:p>
            <a:pPr indent="-381000" lvl="0" marL="673100" rtl="0" algn="l">
              <a:spcBef>
                <a:spcPts val="0"/>
              </a:spcBef>
              <a:spcAft>
                <a:spcPts val="0"/>
              </a:spcAft>
              <a:buClr>
                <a:schemeClr val="dk1"/>
              </a:buClr>
              <a:buSzPts val="2400"/>
              <a:buFont typeface="Lato"/>
              <a:buChar char="●"/>
            </a:pPr>
            <a:r>
              <a:rPr lang="en" sz="2400">
                <a:solidFill>
                  <a:schemeClr val="dk1"/>
                </a:solidFill>
                <a:latin typeface="Lato"/>
                <a:ea typeface="Lato"/>
                <a:cs typeface="Lato"/>
                <a:sym typeface="Lato"/>
              </a:rPr>
              <a:t>What is the difference between a value like </a:t>
            </a:r>
            <a:r>
              <a:rPr lang="en" sz="2350">
                <a:solidFill>
                  <a:schemeClr val="dk1"/>
                </a:solidFill>
                <a:highlight>
                  <a:srgbClr val="F7F7F8"/>
                </a:highlight>
                <a:latin typeface="Courier New"/>
                <a:ea typeface="Courier New"/>
                <a:cs typeface="Courier New"/>
                <a:sym typeface="Courier New"/>
              </a:rPr>
              <a:t>17</a:t>
            </a:r>
            <a:r>
              <a:rPr lang="en" sz="2400">
                <a:solidFill>
                  <a:schemeClr val="dk1"/>
                </a:solidFill>
                <a:latin typeface="Lato"/>
                <a:ea typeface="Lato"/>
                <a:cs typeface="Lato"/>
                <a:sym typeface="Lato"/>
              </a:rPr>
              <a:t> and a type like </a:t>
            </a:r>
            <a:r>
              <a:rPr lang="en" sz="2350">
                <a:solidFill>
                  <a:schemeClr val="dk1"/>
                </a:solidFill>
                <a:highlight>
                  <a:srgbClr val="F7F7F8"/>
                </a:highlight>
                <a:latin typeface="Courier New"/>
                <a:ea typeface="Courier New"/>
                <a:cs typeface="Courier New"/>
                <a:sym typeface="Courier New"/>
              </a:rPr>
              <a:t>Number</a:t>
            </a:r>
            <a:r>
              <a:rPr lang="en" sz="2400">
                <a:solidFill>
                  <a:schemeClr val="dk1"/>
                </a:solidFill>
                <a:latin typeface="Lato"/>
                <a:ea typeface="Lato"/>
                <a:cs typeface="Lato"/>
                <a:sym typeface="Lato"/>
              </a:rPr>
              <a:t>?</a:t>
            </a:r>
            <a:endParaRPr sz="2400">
              <a:solidFill>
                <a:schemeClr val="dk1"/>
              </a:solidFill>
              <a:latin typeface="Lato"/>
              <a:ea typeface="Lato"/>
              <a:cs typeface="Lato"/>
              <a:sym typeface="Lato"/>
            </a:endParaRPr>
          </a:p>
          <a:p>
            <a:pPr indent="-381000" lvl="0" marL="673100" rtl="0" algn="l">
              <a:spcBef>
                <a:spcPts val="0"/>
              </a:spcBef>
              <a:spcAft>
                <a:spcPts val="0"/>
              </a:spcAft>
              <a:buClr>
                <a:schemeClr val="dk1"/>
              </a:buClr>
              <a:buSzPts val="2400"/>
              <a:buFont typeface="Lato"/>
              <a:buChar char="●"/>
            </a:pPr>
            <a:r>
              <a:rPr lang="en" sz="2400">
                <a:solidFill>
                  <a:schemeClr val="dk1"/>
                </a:solidFill>
                <a:latin typeface="Lato"/>
                <a:ea typeface="Lato"/>
                <a:cs typeface="Lato"/>
                <a:sym typeface="Lato"/>
              </a:rPr>
              <a:t>For each expression where a function is given inputs, how many outputs are there?</a:t>
            </a:r>
            <a:endParaRPr sz="2400">
              <a:solidFill>
                <a:schemeClr val="dk1"/>
              </a:solidFill>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endParaRPr>
          </a:p>
        </p:txBody>
      </p:sp>
      <p:pic>
        <p:nvPicPr>
          <p:cNvPr id="216" name="Google Shape;216;p3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17" name="Google Shape;217;p3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35"/>
          <p:cNvPicPr preferRelativeResize="0"/>
          <p:nvPr/>
        </p:nvPicPr>
        <p:blipFill rotWithShape="1">
          <a:blip r:embed="rId6">
            <a:alphaModFix/>
          </a:blip>
          <a:srcRect b="14249" l="28288" r="31060" t="10557"/>
          <a:stretch/>
        </p:blipFill>
        <p:spPr>
          <a:xfrm>
            <a:off x="8663850" y="3765275"/>
            <a:ext cx="413300" cy="764524"/>
          </a:xfrm>
          <a:prstGeom prst="rect">
            <a:avLst/>
          </a:prstGeom>
          <a:noFill/>
          <a:ln>
            <a:noFill/>
          </a:ln>
        </p:spPr>
      </p:pic>
      <p:pic>
        <p:nvPicPr>
          <p:cNvPr id="219" name="Google Shape;219;p35"/>
          <p:cNvPicPr preferRelativeResize="0"/>
          <p:nvPr/>
        </p:nvPicPr>
        <p:blipFill>
          <a:blip r:embed="rId7">
            <a:alphaModFix/>
          </a:blip>
          <a:stretch>
            <a:fillRect/>
          </a:stretch>
        </p:blipFill>
        <p:spPr>
          <a:xfrm>
            <a:off x="7681525" y="3662000"/>
            <a:ext cx="1058524" cy="1058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225" name="Google Shape;225;p36"/>
          <p:cNvSpPr txBox="1"/>
          <p:nvPr>
            <p:ph idx="1" type="body"/>
          </p:nvPr>
        </p:nvSpPr>
        <p:spPr>
          <a:xfrm>
            <a:off x="1748125" y="939400"/>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lang="en" sz="1500">
                <a:solidFill>
                  <a:schemeClr val="dk1"/>
                </a:solidFill>
                <a:highlight>
                  <a:schemeClr val="lt1"/>
                </a:highlight>
                <a:latin typeface="Lato"/>
                <a:ea typeface="Lato"/>
                <a:cs typeface="Lato"/>
                <a:sym typeface="Lato"/>
              </a:rPr>
              <a:t>Suppose we had never seen </a:t>
            </a:r>
            <a:r>
              <a:rPr lang="en" sz="1450">
                <a:solidFill>
                  <a:schemeClr val="dk1"/>
                </a:solidFill>
                <a:highlight>
                  <a:schemeClr val="lt1"/>
                </a:highlight>
                <a:latin typeface="Lato"/>
                <a:ea typeface="Lato"/>
                <a:cs typeface="Lato"/>
                <a:sym typeface="Lato"/>
              </a:rPr>
              <a:t>star</a:t>
            </a:r>
            <a:r>
              <a:rPr lang="en" sz="1500">
                <a:solidFill>
                  <a:schemeClr val="dk1"/>
                </a:solidFill>
                <a:highlight>
                  <a:schemeClr val="lt1"/>
                </a:highlight>
                <a:latin typeface="Lato"/>
                <a:ea typeface="Lato"/>
                <a:cs typeface="Lato"/>
                <a:sym typeface="Lato"/>
              </a:rPr>
              <a:t> before. </a:t>
            </a:r>
            <a:endParaRPr sz="1500">
              <a:solidFill>
                <a:schemeClr val="dk1"/>
              </a:solidFill>
              <a:highlight>
                <a:schemeClr val="lt1"/>
              </a:highlight>
              <a:latin typeface="Lato"/>
              <a:ea typeface="Lato"/>
              <a:cs typeface="Lato"/>
              <a:sym typeface="Lato"/>
            </a:endParaRPr>
          </a:p>
          <a:p>
            <a:pPr indent="0" lvl="0" marL="0" rtl="0" algn="l">
              <a:lnSpc>
                <a:spcPct val="100000"/>
              </a:lnSpc>
              <a:spcBef>
                <a:spcPts val="800"/>
              </a:spcBef>
              <a:spcAft>
                <a:spcPts val="0"/>
              </a:spcAft>
              <a:buClr>
                <a:schemeClr val="dk1"/>
              </a:buClr>
              <a:buSzPts val="1100"/>
              <a:buFont typeface="Arial"/>
              <a:buNone/>
            </a:pPr>
            <a:r>
              <a:rPr lang="en" sz="1500">
                <a:solidFill>
                  <a:schemeClr val="dk1"/>
                </a:solidFill>
                <a:highlight>
                  <a:schemeClr val="lt1"/>
                </a:highlight>
                <a:latin typeface="Lato"/>
                <a:ea typeface="Lato"/>
                <a:cs typeface="Lato"/>
                <a:sym typeface="Lato"/>
              </a:rPr>
              <a:t>How could we figure out how to use it, using the helpful error messages?</a:t>
            </a:r>
            <a:endParaRPr sz="1500">
              <a:solidFill>
                <a:schemeClr val="dk1"/>
              </a:solidFill>
              <a:highlight>
                <a:schemeClr val="lt1"/>
              </a:highlight>
              <a:latin typeface="Lato"/>
              <a:ea typeface="Lato"/>
              <a:cs typeface="Lato"/>
              <a:sym typeface="Lato"/>
            </a:endParaRPr>
          </a:p>
          <a:p>
            <a:pPr indent="-304800" lvl="0" marL="685800" rtl="0" algn="l">
              <a:spcBef>
                <a:spcPts val="800"/>
              </a:spcBef>
              <a:spcAft>
                <a:spcPts val="0"/>
              </a:spcAft>
              <a:buClr>
                <a:schemeClr val="dk1"/>
              </a:buClr>
              <a:buSzPts val="1200"/>
              <a:buFont typeface="Lato"/>
              <a:buChar char="●"/>
            </a:pPr>
            <a:r>
              <a:rPr lang="en" sz="1500">
                <a:solidFill>
                  <a:schemeClr val="dk1"/>
                </a:solidFill>
                <a:highlight>
                  <a:schemeClr val="lt1"/>
                </a:highlight>
                <a:latin typeface="Lato"/>
                <a:ea typeface="Lato"/>
                <a:cs typeface="Lato"/>
                <a:sym typeface="Lato"/>
              </a:rPr>
              <a:t>Type </a:t>
            </a:r>
            <a:r>
              <a:rPr lang="en" sz="1450">
                <a:solidFill>
                  <a:schemeClr val="dk1"/>
                </a:solidFill>
                <a:highlight>
                  <a:schemeClr val="lt2"/>
                </a:highlight>
                <a:latin typeface="Courier New"/>
                <a:ea typeface="Courier New"/>
                <a:cs typeface="Courier New"/>
                <a:sym typeface="Courier New"/>
              </a:rPr>
              <a:t>star</a:t>
            </a:r>
            <a:r>
              <a:rPr lang="en" sz="1500">
                <a:solidFill>
                  <a:schemeClr val="dk1"/>
                </a:solidFill>
                <a:highlight>
                  <a:schemeClr val="lt1"/>
                </a:highlight>
                <a:latin typeface="Lato"/>
                <a:ea typeface="Lato"/>
                <a:cs typeface="Lato"/>
                <a:sym typeface="Lato"/>
              </a:rPr>
              <a:t> into the Interactions Area and hit "Enter". </a:t>
            </a:r>
            <a:endParaRPr sz="1500">
              <a:solidFill>
                <a:schemeClr val="dk1"/>
              </a:solidFill>
              <a:highlight>
                <a:schemeClr val="lt1"/>
              </a:highlight>
              <a:latin typeface="Lato"/>
              <a:ea typeface="Lato"/>
              <a:cs typeface="Lato"/>
              <a:sym typeface="Lato"/>
            </a:endParaRPr>
          </a:p>
          <a:p>
            <a:pPr indent="-304800" lvl="0" marL="685800" rtl="0" algn="l">
              <a:spcBef>
                <a:spcPts val="0"/>
              </a:spcBef>
              <a:spcAft>
                <a:spcPts val="0"/>
              </a:spcAft>
              <a:buClr>
                <a:schemeClr val="dk1"/>
              </a:buClr>
              <a:buSzPts val="1200"/>
              <a:buFont typeface="Lato"/>
              <a:buChar char="●"/>
            </a:pPr>
            <a:r>
              <a:rPr lang="en" sz="1500">
                <a:solidFill>
                  <a:schemeClr val="dk1"/>
                </a:solidFill>
                <a:highlight>
                  <a:schemeClr val="lt1"/>
                </a:highlight>
                <a:latin typeface="Lato"/>
                <a:ea typeface="Lato"/>
                <a:cs typeface="Lato"/>
                <a:sym typeface="Lato"/>
              </a:rPr>
              <a:t>What did you get back? What does that mean? </a:t>
            </a:r>
            <a:endParaRPr i="1" sz="1500">
              <a:solidFill>
                <a:schemeClr val="dk1"/>
              </a:solidFill>
              <a:highlight>
                <a:schemeClr val="lt1"/>
              </a:highlight>
              <a:latin typeface="Lato"/>
              <a:ea typeface="Lato"/>
              <a:cs typeface="Lato"/>
              <a:sym typeface="Lato"/>
            </a:endParaRPr>
          </a:p>
          <a:p>
            <a:pPr indent="-323850" lvl="0" marL="685800" rtl="0" algn="l">
              <a:spcBef>
                <a:spcPts val="0"/>
              </a:spcBef>
              <a:spcAft>
                <a:spcPts val="0"/>
              </a:spcAft>
              <a:buClr>
                <a:schemeClr val="dk1"/>
              </a:buClr>
              <a:buSzPts val="1500"/>
              <a:buFont typeface="Lato"/>
              <a:buChar char="●"/>
            </a:pPr>
            <a:r>
              <a:rPr lang="en" sz="1500">
                <a:solidFill>
                  <a:schemeClr val="dk1"/>
                </a:solidFill>
                <a:highlight>
                  <a:schemeClr val="lt1"/>
                </a:highlight>
                <a:latin typeface="Lato"/>
                <a:ea typeface="Lato"/>
                <a:cs typeface="Lato"/>
                <a:sym typeface="Lato"/>
              </a:rPr>
              <a:t>If it’s a function, we know that it will need an open parentheses and at least one input.</a:t>
            </a:r>
            <a:endParaRPr sz="1500">
              <a:solidFill>
                <a:schemeClr val="dk1"/>
              </a:solidFill>
              <a:highlight>
                <a:schemeClr val="lt1"/>
              </a:highlight>
              <a:latin typeface="Lato"/>
              <a:ea typeface="Lato"/>
              <a:cs typeface="Lato"/>
              <a:sym typeface="Lato"/>
            </a:endParaRPr>
          </a:p>
          <a:p>
            <a:pPr indent="-323850" lvl="0" marL="685800" rtl="0" algn="l">
              <a:spcBef>
                <a:spcPts val="0"/>
              </a:spcBef>
              <a:spcAft>
                <a:spcPts val="0"/>
              </a:spcAft>
              <a:buClr>
                <a:schemeClr val="dk1"/>
              </a:buClr>
              <a:buSzPts val="1500"/>
              <a:buFont typeface="Lato"/>
              <a:buChar char="●"/>
            </a:pPr>
            <a:r>
              <a:rPr lang="en" sz="1500">
                <a:solidFill>
                  <a:schemeClr val="dk1"/>
                </a:solidFill>
                <a:highlight>
                  <a:schemeClr val="lt1"/>
                </a:highlight>
                <a:latin typeface="Lato"/>
                <a:ea typeface="Lato"/>
                <a:cs typeface="Lato"/>
                <a:sym typeface="Lato"/>
              </a:rPr>
              <a:t> Try typing  </a:t>
            </a:r>
            <a:r>
              <a:rPr lang="en" sz="1500">
                <a:solidFill>
                  <a:schemeClr val="dk1"/>
                </a:solidFill>
                <a:highlight>
                  <a:schemeClr val="lt2"/>
                </a:highlight>
                <a:latin typeface="Courier New"/>
                <a:ea typeface="Courier New"/>
                <a:cs typeface="Courier New"/>
                <a:sym typeface="Courier New"/>
              </a:rPr>
              <a:t>star​(​50​)</a:t>
            </a:r>
            <a:endParaRPr sz="1500">
              <a:solidFill>
                <a:schemeClr val="dk1"/>
              </a:solidFill>
              <a:highlight>
                <a:schemeClr val="lt2"/>
              </a:highlight>
              <a:latin typeface="Courier New"/>
              <a:ea typeface="Courier New"/>
              <a:cs typeface="Courier New"/>
              <a:sym typeface="Courier New"/>
            </a:endParaRPr>
          </a:p>
          <a:p>
            <a:pPr indent="-323850" lvl="0" marL="685800" rtl="0" algn="l">
              <a:spcBef>
                <a:spcPts val="0"/>
              </a:spcBef>
              <a:spcAft>
                <a:spcPts val="0"/>
              </a:spcAft>
              <a:buClr>
                <a:schemeClr val="dk1"/>
              </a:buClr>
              <a:buSzPts val="1500"/>
              <a:buFont typeface="Lato"/>
              <a:buChar char="●"/>
            </a:pPr>
            <a:r>
              <a:rPr lang="en" sz="1500">
                <a:solidFill>
                  <a:schemeClr val="dk1"/>
                </a:solidFill>
                <a:highlight>
                  <a:schemeClr val="lt1"/>
                </a:highlight>
                <a:latin typeface="Lato"/>
                <a:ea typeface="Lato"/>
                <a:cs typeface="Lato"/>
                <a:sym typeface="Lato"/>
              </a:rPr>
              <a:t>What error did we get? What </a:t>
            </a:r>
            <a:r>
              <a:rPr i="1" lang="en" sz="1500">
                <a:solidFill>
                  <a:schemeClr val="dk1"/>
                </a:solidFill>
                <a:highlight>
                  <a:schemeClr val="lt1"/>
                </a:highlight>
                <a:latin typeface="Lato"/>
                <a:ea typeface="Lato"/>
                <a:cs typeface="Lato"/>
                <a:sym typeface="Lato"/>
              </a:rPr>
              <a:t>hint</a:t>
            </a:r>
            <a:r>
              <a:rPr lang="en" sz="1500">
                <a:solidFill>
                  <a:schemeClr val="dk1"/>
                </a:solidFill>
                <a:highlight>
                  <a:schemeClr val="lt1"/>
                </a:highlight>
                <a:latin typeface="Lato"/>
                <a:ea typeface="Lato"/>
                <a:cs typeface="Lato"/>
                <a:sym typeface="Lato"/>
              </a:rPr>
              <a:t> does it give us about how to use this function?</a:t>
            </a:r>
            <a:endParaRPr sz="1500">
              <a:solidFill>
                <a:schemeClr val="dk1"/>
              </a:solidFill>
              <a:highlight>
                <a:schemeClr val="lt1"/>
              </a:highlight>
              <a:latin typeface="Lato"/>
              <a:ea typeface="Lato"/>
              <a:cs typeface="Lato"/>
              <a:sym typeface="Lato"/>
            </a:endParaRPr>
          </a:p>
          <a:p>
            <a:pPr indent="-304800" lvl="0" marL="685800" rtl="0" algn="l">
              <a:spcBef>
                <a:spcPts val="0"/>
              </a:spcBef>
              <a:spcAft>
                <a:spcPts val="0"/>
              </a:spcAft>
              <a:buClr>
                <a:schemeClr val="dk1"/>
              </a:buClr>
              <a:buSzPts val="1200"/>
              <a:buFont typeface="Lato"/>
              <a:buChar char="●"/>
            </a:pPr>
            <a:r>
              <a:rPr lang="en" sz="1500">
                <a:solidFill>
                  <a:schemeClr val="dk1"/>
                </a:solidFill>
                <a:highlight>
                  <a:schemeClr val="lt1"/>
                </a:highlight>
                <a:latin typeface="Lato"/>
                <a:ea typeface="Lato"/>
                <a:cs typeface="Lato"/>
                <a:sym typeface="Lato"/>
              </a:rPr>
              <a:t>If I give </a:t>
            </a:r>
            <a:r>
              <a:rPr lang="en" sz="1450">
                <a:solidFill>
                  <a:schemeClr val="dk1"/>
                </a:solidFill>
                <a:highlight>
                  <a:schemeClr val="lt1"/>
                </a:highlight>
                <a:latin typeface="Lato"/>
                <a:ea typeface="Lato"/>
                <a:cs typeface="Lato"/>
                <a:sym typeface="Lato"/>
              </a:rPr>
              <a:t>star</a:t>
            </a:r>
            <a:r>
              <a:rPr lang="en" sz="1500">
                <a:solidFill>
                  <a:schemeClr val="dk1"/>
                </a:solidFill>
                <a:highlight>
                  <a:schemeClr val="lt1"/>
                </a:highlight>
                <a:latin typeface="Lato"/>
                <a:ea typeface="Lato"/>
                <a:cs typeface="Lato"/>
                <a:sym typeface="Lato"/>
              </a:rPr>
              <a:t> what it needs, what do I get in return? </a:t>
            </a:r>
            <a:endParaRPr i="1" sz="1500">
              <a:solidFill>
                <a:schemeClr val="dk1"/>
              </a:solidFill>
              <a:highlight>
                <a:schemeClr val="lt1"/>
              </a:highlight>
              <a:latin typeface="Lato"/>
              <a:ea typeface="Lato"/>
              <a:cs typeface="Lato"/>
              <a:sym typeface="Lato"/>
            </a:endParaRPr>
          </a:p>
          <a:p>
            <a:pPr indent="-323850" lvl="0" marL="685800" rtl="0" algn="l">
              <a:spcBef>
                <a:spcPts val="0"/>
              </a:spcBef>
              <a:spcAft>
                <a:spcPts val="0"/>
              </a:spcAft>
              <a:buClr>
                <a:schemeClr val="dk1"/>
              </a:buClr>
              <a:buSzPts val="1500"/>
              <a:buFont typeface="Lato"/>
              <a:buChar char="●"/>
            </a:pPr>
            <a:r>
              <a:rPr lang="en" sz="1500">
                <a:solidFill>
                  <a:schemeClr val="dk1"/>
                </a:solidFill>
                <a:highlight>
                  <a:schemeClr val="lt1"/>
                </a:highlight>
                <a:latin typeface="Lato"/>
                <a:ea typeface="Lato"/>
                <a:cs typeface="Lato"/>
                <a:sym typeface="Lato"/>
              </a:rPr>
              <a:t>Be prepared to enter the contract for star on the next slide. </a:t>
            </a:r>
            <a:endParaRPr i="1" sz="15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i="1" sz="1200">
              <a:solidFill>
                <a:srgbClr val="75328A"/>
              </a:solidFill>
              <a:highlight>
                <a:srgbClr val="EEEEEE"/>
              </a:highlight>
              <a:latin typeface="Lato"/>
              <a:ea typeface="Lato"/>
              <a:cs typeface="Lato"/>
              <a:sym typeface="Lato"/>
            </a:endParaRPr>
          </a:p>
          <a:p>
            <a:pPr indent="0" lvl="0" marL="0" rtl="0" algn="l">
              <a:spcBef>
                <a:spcPts val="0"/>
              </a:spcBef>
              <a:spcAft>
                <a:spcPts val="1600"/>
              </a:spcAft>
              <a:buClr>
                <a:schemeClr val="dk1"/>
              </a:buClr>
              <a:buSzPts val="1100"/>
              <a:buFont typeface="Arial"/>
              <a:buNone/>
            </a:pPr>
            <a:r>
              <a:t/>
            </a:r>
            <a:endParaRPr/>
          </a:p>
        </p:txBody>
      </p:sp>
      <p:sp>
        <p:nvSpPr>
          <p:cNvPr id="226" name="Google Shape;226;p3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233" name="Google Shape;233;p37"/>
          <p:cNvSpPr txBox="1"/>
          <p:nvPr>
            <p:ph idx="1" type="body"/>
          </p:nvPr>
        </p:nvSpPr>
        <p:spPr>
          <a:xfrm>
            <a:off x="1708325" y="1984025"/>
            <a:ext cx="6816900" cy="19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chemeClr val="lt1"/>
                </a:highlight>
                <a:latin typeface="Lato"/>
                <a:ea typeface="Lato"/>
                <a:cs typeface="Lato"/>
                <a:sym typeface="Lato"/>
              </a:rPr>
              <a:t>What is the contract for </a:t>
            </a:r>
            <a:r>
              <a:rPr lang="en" sz="3400">
                <a:solidFill>
                  <a:schemeClr val="dk1"/>
                </a:solidFill>
                <a:highlight>
                  <a:schemeClr val="lt2"/>
                </a:highlight>
                <a:latin typeface="Courier New"/>
                <a:ea typeface="Courier New"/>
                <a:cs typeface="Courier New"/>
                <a:sym typeface="Courier New"/>
              </a:rPr>
              <a:t>star</a:t>
            </a:r>
            <a:r>
              <a:rPr lang="en" sz="3400">
                <a:solidFill>
                  <a:schemeClr val="dk1"/>
                </a:solidFill>
                <a:highlight>
                  <a:schemeClr val="lt1"/>
                </a:highlight>
                <a:latin typeface="Lato"/>
                <a:ea typeface="Lato"/>
                <a:cs typeface="Lato"/>
                <a:sym typeface="Lato"/>
              </a:rPr>
              <a:t>? </a:t>
            </a:r>
            <a:endParaRPr i="1" sz="34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i="1" sz="3100">
              <a:solidFill>
                <a:srgbClr val="75328A"/>
              </a:solidFill>
              <a:highlight>
                <a:srgbClr val="EEEEEE"/>
              </a:highlight>
              <a:latin typeface="Lato"/>
              <a:ea typeface="Lato"/>
              <a:cs typeface="Lato"/>
              <a:sym typeface="Lato"/>
            </a:endParaRPr>
          </a:p>
          <a:p>
            <a:pPr indent="0" lvl="0" marL="0" rtl="0" algn="l">
              <a:spcBef>
                <a:spcPts val="0"/>
              </a:spcBef>
              <a:spcAft>
                <a:spcPts val="1600"/>
              </a:spcAft>
              <a:buClr>
                <a:schemeClr val="dk1"/>
              </a:buClr>
              <a:buSzPts val="1100"/>
              <a:buFont typeface="Arial"/>
              <a:buNone/>
            </a:pPr>
            <a:r>
              <a:t/>
            </a:r>
            <a:endParaRPr/>
          </a:p>
        </p:txBody>
      </p:sp>
      <p:pic>
        <p:nvPicPr>
          <p:cNvPr id="234" name="Google Shape;234;p3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35" name="Google Shape;235;p3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241" name="Google Shape;241;p3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highlight>
                  <a:schemeClr val="lt1"/>
                </a:highlight>
                <a:latin typeface="Lato"/>
                <a:ea typeface="Lato"/>
                <a:cs typeface="Lato"/>
                <a:sym typeface="Lato"/>
              </a:rPr>
              <a:t>The contract for </a:t>
            </a:r>
            <a:r>
              <a:rPr lang="en" sz="2500">
                <a:solidFill>
                  <a:schemeClr val="dk1"/>
                </a:solidFill>
                <a:highlight>
                  <a:srgbClr val="D9D9D9"/>
                </a:highlight>
                <a:latin typeface="Courier New"/>
                <a:ea typeface="Courier New"/>
                <a:cs typeface="Courier New"/>
                <a:sym typeface="Courier New"/>
              </a:rPr>
              <a:t>star</a:t>
            </a:r>
            <a:r>
              <a:rPr lang="en" sz="2500">
                <a:solidFill>
                  <a:schemeClr val="dk1"/>
                </a:solidFill>
                <a:highlight>
                  <a:schemeClr val="lt1"/>
                </a:highlight>
                <a:latin typeface="Lato"/>
                <a:ea typeface="Lato"/>
                <a:cs typeface="Lato"/>
                <a:sym typeface="Lato"/>
              </a:rPr>
              <a:t> and </a:t>
            </a:r>
            <a:r>
              <a:rPr lang="en" sz="2450">
                <a:solidFill>
                  <a:schemeClr val="dk1"/>
                </a:solidFill>
                <a:highlight>
                  <a:srgbClr val="D9D9D9"/>
                </a:highlight>
                <a:latin typeface="Courier New"/>
                <a:ea typeface="Courier New"/>
                <a:cs typeface="Courier New"/>
                <a:sym typeface="Courier New"/>
              </a:rPr>
              <a:t>square</a:t>
            </a:r>
            <a:r>
              <a:rPr lang="en" sz="2500">
                <a:solidFill>
                  <a:schemeClr val="dk1"/>
                </a:solidFill>
                <a:highlight>
                  <a:schemeClr val="lt1"/>
                </a:highlight>
                <a:latin typeface="Lato"/>
                <a:ea typeface="Lato"/>
                <a:cs typeface="Lato"/>
                <a:sym typeface="Lato"/>
              </a:rPr>
              <a:t> both have:</a:t>
            </a:r>
            <a:endParaRPr sz="25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sz="2500">
              <a:solidFill>
                <a:schemeClr val="dk1"/>
              </a:solidFill>
              <a:highlight>
                <a:schemeClr val="lt1"/>
              </a:highlight>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2450">
                <a:solidFill>
                  <a:schemeClr val="dk1"/>
                </a:solidFill>
                <a:highlight>
                  <a:schemeClr val="lt1"/>
                </a:highlight>
                <a:latin typeface="Lato"/>
                <a:ea typeface="Lato"/>
                <a:cs typeface="Lato"/>
                <a:sym typeface="Lato"/>
              </a:rPr>
              <a:t>Number, String, String</a:t>
            </a:r>
            <a:r>
              <a:rPr lang="en" sz="2500">
                <a:solidFill>
                  <a:schemeClr val="dk1"/>
                </a:solidFill>
                <a:highlight>
                  <a:schemeClr val="lt1"/>
                </a:highlight>
                <a:latin typeface="Lato"/>
                <a:ea typeface="Lato"/>
                <a:cs typeface="Lato"/>
                <a:sym typeface="Lato"/>
              </a:rPr>
              <a:t> as the Domain </a:t>
            </a:r>
            <a:endParaRPr sz="2500">
              <a:solidFill>
                <a:schemeClr val="dk1"/>
              </a:solidFill>
              <a:highlight>
                <a:schemeClr val="lt1"/>
              </a:highlight>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2450">
                <a:solidFill>
                  <a:schemeClr val="dk1"/>
                </a:solidFill>
                <a:highlight>
                  <a:schemeClr val="lt1"/>
                </a:highlight>
                <a:latin typeface="Lato"/>
                <a:ea typeface="Lato"/>
                <a:cs typeface="Lato"/>
                <a:sym typeface="Lato"/>
              </a:rPr>
              <a:t>Image</a:t>
            </a:r>
            <a:r>
              <a:rPr lang="en" sz="2500">
                <a:solidFill>
                  <a:schemeClr val="dk1"/>
                </a:solidFill>
                <a:highlight>
                  <a:schemeClr val="lt1"/>
                </a:highlight>
                <a:latin typeface="Lato"/>
                <a:ea typeface="Lato"/>
                <a:cs typeface="Lato"/>
                <a:sym typeface="Lato"/>
              </a:rPr>
              <a:t> as the Range</a:t>
            </a:r>
            <a:endParaRPr sz="25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t/>
            </a:r>
            <a:endParaRPr sz="25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2500">
                <a:solidFill>
                  <a:schemeClr val="dk1"/>
                </a:solidFill>
                <a:highlight>
                  <a:schemeClr val="lt1"/>
                </a:highlight>
                <a:latin typeface="Lato"/>
                <a:ea typeface="Lato"/>
                <a:cs typeface="Lato"/>
                <a:sym typeface="Lato"/>
              </a:rPr>
              <a:t>Does that mean the functions are the same? </a:t>
            </a:r>
            <a:endParaRPr i="1" sz="2500">
              <a:solidFill>
                <a:schemeClr val="dk1"/>
              </a:solidFill>
              <a:highlight>
                <a:schemeClr val="lt1"/>
              </a:highlight>
              <a:latin typeface="Lato"/>
              <a:ea typeface="Lato"/>
              <a:cs typeface="Lato"/>
              <a:sym typeface="Lato"/>
            </a:endParaRPr>
          </a:p>
          <a:p>
            <a:pPr indent="0" lvl="0" marL="0" rtl="0" algn="l">
              <a:spcBef>
                <a:spcPts val="0"/>
              </a:spcBef>
              <a:spcAft>
                <a:spcPts val="1600"/>
              </a:spcAft>
              <a:buClr>
                <a:schemeClr val="dk1"/>
              </a:buClr>
              <a:buSzPts val="1100"/>
              <a:buFont typeface="Arial"/>
              <a:buNone/>
            </a:pPr>
            <a:r>
              <a:t/>
            </a:r>
            <a:endParaRPr/>
          </a:p>
        </p:txBody>
      </p:sp>
      <p:pic>
        <p:nvPicPr>
          <p:cNvPr id="242" name="Google Shape;242;p3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43" name="Google Shape;243;p3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 </a:t>
            </a:r>
            <a:endParaRPr/>
          </a:p>
        </p:txBody>
      </p:sp>
      <p:sp>
        <p:nvSpPr>
          <p:cNvPr id="249" name="Google Shape;249;p3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txBox="1"/>
          <p:nvPr/>
        </p:nvSpPr>
        <p:spPr>
          <a:xfrm>
            <a:off x="1866425" y="1175825"/>
            <a:ext cx="6673200" cy="31347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rgbClr val="000000"/>
              </a:buClr>
              <a:buSzPts val="2300"/>
              <a:buFont typeface="Lato"/>
              <a:buChar char="●"/>
            </a:pPr>
            <a:r>
              <a:rPr lang="en" sz="2300">
                <a:solidFill>
                  <a:srgbClr val="000000"/>
                </a:solidFill>
                <a:highlight>
                  <a:srgbClr val="FFFFFF"/>
                </a:highlight>
                <a:latin typeface="Lato"/>
                <a:ea typeface="Lato"/>
                <a:cs typeface="Lato"/>
                <a:sym typeface="Lato"/>
              </a:rPr>
              <a:t>Take the next 10 minutes to experiment with the image functions listed in the </a:t>
            </a:r>
            <a:r>
              <a:rPr lang="en" sz="2300">
                <a:highlight>
                  <a:srgbClr val="FFFFFF"/>
                </a:highlight>
                <a:latin typeface="Lato"/>
                <a:ea typeface="Lato"/>
                <a:cs typeface="Lato"/>
                <a:sym typeface="Lato"/>
              </a:rPr>
              <a:t>contracts pages</a:t>
            </a:r>
            <a:r>
              <a:rPr lang="en" sz="2300">
                <a:solidFill>
                  <a:srgbClr val="000000"/>
                </a:solidFill>
                <a:highlight>
                  <a:srgbClr val="FFFFFF"/>
                </a:highlight>
                <a:latin typeface="Lato"/>
                <a:ea typeface="Lato"/>
                <a:cs typeface="Lato"/>
                <a:sym typeface="Lato"/>
              </a:rPr>
              <a:t> at the back of your workbook.</a:t>
            </a:r>
            <a:endParaRPr sz="2300">
              <a:solidFill>
                <a:srgbClr val="000000"/>
              </a:solidFill>
              <a:highlight>
                <a:srgbClr val="FFFFFF"/>
              </a:highlight>
              <a:latin typeface="Lato"/>
              <a:ea typeface="Lato"/>
              <a:cs typeface="Lato"/>
              <a:sym typeface="Lato"/>
            </a:endParaRPr>
          </a:p>
          <a:p>
            <a:pPr indent="-374650" lvl="0" marL="457200" rtl="0" algn="l">
              <a:lnSpc>
                <a:spcPct val="115000"/>
              </a:lnSpc>
              <a:spcBef>
                <a:spcPts val="0"/>
              </a:spcBef>
              <a:spcAft>
                <a:spcPts val="0"/>
              </a:spcAft>
              <a:buClr>
                <a:srgbClr val="000000"/>
              </a:buClr>
              <a:buSzPts val="2300"/>
              <a:buFont typeface="Lato"/>
              <a:buChar char="●"/>
            </a:pPr>
            <a:r>
              <a:rPr lang="en" sz="2300">
                <a:solidFill>
                  <a:srgbClr val="000000"/>
                </a:solidFill>
                <a:highlight>
                  <a:srgbClr val="FFFFFF"/>
                </a:highlight>
                <a:latin typeface="Lato"/>
                <a:ea typeface="Lato"/>
                <a:cs typeface="Lato"/>
                <a:sym typeface="Lato"/>
              </a:rPr>
              <a:t>When you’ve got working expressions, record the contracts and example code or other notes!</a:t>
            </a:r>
            <a:endParaRPr sz="2300">
              <a:solidFill>
                <a:srgbClr val="000000"/>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000000"/>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rPr lang="en" sz="1800">
                <a:solidFill>
                  <a:srgbClr val="000000"/>
                </a:solidFill>
                <a:highlight>
                  <a:srgbClr val="FFFFFF"/>
                </a:highlight>
                <a:latin typeface="Lato"/>
                <a:ea typeface="Lato"/>
                <a:cs typeface="Lato"/>
                <a:sym typeface="Lato"/>
              </a:rPr>
              <a:t>You will be adding to these contract pages and referring back to them for the remainder of this Bootstrap class!</a:t>
            </a:r>
            <a:endParaRPr sz="1800">
              <a:solidFill>
                <a:srgbClr val="000000"/>
              </a:solidFill>
              <a:highlight>
                <a:srgbClr val="FFFFFF"/>
              </a:highlight>
              <a:latin typeface="Lato"/>
              <a:ea typeface="Lato"/>
              <a:cs typeface="Lato"/>
              <a:sym typeface="Lato"/>
            </a:endParaRPr>
          </a:p>
        </p:txBody>
      </p:sp>
      <p:grpSp>
        <p:nvGrpSpPr>
          <p:cNvPr id="251" name="Google Shape;251;p39"/>
          <p:cNvGrpSpPr/>
          <p:nvPr/>
        </p:nvGrpSpPr>
        <p:grpSpPr>
          <a:xfrm>
            <a:off x="3" y="2382003"/>
            <a:ext cx="1714404" cy="869454"/>
            <a:chOff x="6100425" y="3602650"/>
            <a:chExt cx="3043500" cy="1543500"/>
          </a:xfrm>
        </p:grpSpPr>
        <p:sp>
          <p:nvSpPr>
            <p:cNvPr id="252" name="Google Shape;252;p39"/>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6445125" y="3602650"/>
              <a:ext cx="2591574" cy="1497200"/>
            </a:xfrm>
            <a:prstGeom prst="rect">
              <a:avLst/>
            </a:prstGeom>
            <a:noFill/>
            <a:ln>
              <a:noFill/>
            </a:ln>
          </p:spPr>
        </p:pic>
      </p:grpSp>
      <p:pic>
        <p:nvPicPr>
          <p:cNvPr id="254" name="Google Shape;254;p39">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pic>
        <p:nvPicPr>
          <p:cNvPr id="260" name="Google Shape;260;p4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61" name="Google Shape;261;p4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nvSpPr>
        <p:spPr>
          <a:xfrm>
            <a:off x="1748125" y="1108525"/>
            <a:ext cx="68169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i="1" sz="2000">
              <a:solidFill>
                <a:srgbClr val="000000"/>
              </a:solidFill>
              <a:highlight>
                <a:srgbClr val="FFFFFF"/>
              </a:highlight>
              <a:latin typeface="Lato"/>
              <a:ea typeface="Lato"/>
              <a:cs typeface="Lato"/>
              <a:sym typeface="Lato"/>
            </a:endParaRPr>
          </a:p>
          <a:p>
            <a:pPr indent="-355600" lvl="0" marL="673100" rtl="0" algn="l">
              <a:lnSpc>
                <a:spcPct val="115000"/>
              </a:lnSpc>
              <a:spcBef>
                <a:spcPts val="0"/>
              </a:spcBef>
              <a:spcAft>
                <a:spcPts val="0"/>
              </a:spcAft>
              <a:buClr>
                <a:srgbClr val="000000"/>
              </a:buClr>
              <a:buSzPts val="2000"/>
              <a:buFont typeface="Lato"/>
              <a:buChar char="●"/>
            </a:pPr>
            <a:r>
              <a:rPr lang="en" sz="1950">
                <a:solidFill>
                  <a:srgbClr val="000000"/>
                </a:solidFill>
                <a:highlight>
                  <a:srgbClr val="FFFFFF"/>
                </a:highlight>
                <a:latin typeface="Courier New"/>
                <a:ea typeface="Courier New"/>
                <a:cs typeface="Courier New"/>
                <a:sym typeface="Courier New"/>
              </a:rPr>
              <a:t>square</a:t>
            </a:r>
            <a:r>
              <a:rPr lang="en" sz="2000">
                <a:solidFill>
                  <a:srgbClr val="000000"/>
                </a:solidFill>
                <a:highlight>
                  <a:srgbClr val="FFFFFF"/>
                </a:highlight>
                <a:latin typeface="Lato"/>
                <a:ea typeface="Lato"/>
                <a:cs typeface="Lato"/>
                <a:sym typeface="Lato"/>
              </a:rPr>
              <a:t> and </a:t>
            </a:r>
            <a:r>
              <a:rPr lang="en" sz="1950">
                <a:solidFill>
                  <a:srgbClr val="000000"/>
                </a:solidFill>
                <a:highlight>
                  <a:srgbClr val="FFFFFF"/>
                </a:highlight>
                <a:latin typeface="Courier New"/>
                <a:ea typeface="Courier New"/>
                <a:cs typeface="Courier New"/>
                <a:sym typeface="Courier New"/>
              </a:rPr>
              <a:t>star</a:t>
            </a:r>
            <a:r>
              <a:rPr lang="en" sz="2000">
                <a:solidFill>
                  <a:srgbClr val="000000"/>
                </a:solidFill>
                <a:highlight>
                  <a:srgbClr val="FFFFFF"/>
                </a:highlight>
                <a:latin typeface="Lato"/>
                <a:ea typeface="Lato"/>
                <a:cs typeface="Lato"/>
                <a:sym typeface="Lato"/>
              </a:rPr>
              <a:t> have the same Domain </a:t>
            </a:r>
            <a:r>
              <a:rPr i="1" lang="en" sz="2000">
                <a:solidFill>
                  <a:srgbClr val="000000"/>
                </a:solidFill>
                <a:highlight>
                  <a:srgbClr val="FFFFFF"/>
                </a:highlight>
                <a:latin typeface="Lato"/>
                <a:ea typeface="Lato"/>
                <a:cs typeface="Lato"/>
                <a:sym typeface="Lato"/>
              </a:rPr>
              <a:t>(Number, String, String)</a:t>
            </a:r>
            <a:r>
              <a:rPr lang="en" sz="2000">
                <a:solidFill>
                  <a:srgbClr val="000000"/>
                </a:solidFill>
                <a:highlight>
                  <a:srgbClr val="FFFFFF"/>
                </a:highlight>
                <a:latin typeface="Lato"/>
                <a:ea typeface="Lato"/>
                <a:cs typeface="Lato"/>
                <a:sym typeface="Lato"/>
              </a:rPr>
              <a:t> and Range </a:t>
            </a:r>
            <a:r>
              <a:rPr i="1" lang="en" sz="2000">
                <a:solidFill>
                  <a:srgbClr val="000000"/>
                </a:solidFill>
                <a:highlight>
                  <a:srgbClr val="FFFFFF"/>
                </a:highlight>
                <a:latin typeface="Lato"/>
                <a:ea typeface="Lato"/>
                <a:cs typeface="Lato"/>
                <a:sym typeface="Lato"/>
              </a:rPr>
              <a:t>(Image)</a:t>
            </a:r>
            <a:r>
              <a:rPr lang="en" sz="2000">
                <a:solidFill>
                  <a:srgbClr val="000000"/>
                </a:solidFill>
                <a:highlight>
                  <a:srgbClr val="FFFFFF"/>
                </a:highlight>
                <a:latin typeface="Lato"/>
                <a:ea typeface="Lato"/>
                <a:cs typeface="Lato"/>
                <a:sym typeface="Lato"/>
              </a:rPr>
              <a:t>. Did you find any other shape functions with the same Domain and Range? </a:t>
            </a:r>
            <a:endParaRPr sz="2000">
              <a:solidFill>
                <a:srgbClr val="000000"/>
              </a:solidFill>
              <a:highlight>
                <a:srgbClr val="FFFFFF"/>
              </a:highlight>
              <a:latin typeface="Lato"/>
              <a:ea typeface="Lato"/>
              <a:cs typeface="Lato"/>
              <a:sym typeface="Lato"/>
            </a:endParaRPr>
          </a:p>
          <a:p>
            <a:pPr indent="0" lvl="0" marL="457200" rtl="0" algn="l">
              <a:lnSpc>
                <a:spcPct val="115000"/>
              </a:lnSpc>
              <a:spcBef>
                <a:spcPts val="0"/>
              </a:spcBef>
              <a:spcAft>
                <a:spcPts val="0"/>
              </a:spcAft>
              <a:buNone/>
            </a:pPr>
            <a:r>
              <a:t/>
            </a:r>
            <a:endParaRPr sz="2000">
              <a:solidFill>
                <a:srgbClr val="000000"/>
              </a:solidFill>
              <a:highlight>
                <a:srgbClr val="FFFFFF"/>
              </a:highlight>
              <a:latin typeface="Lato"/>
              <a:ea typeface="Lato"/>
              <a:cs typeface="Lato"/>
              <a:sym typeface="Lato"/>
            </a:endParaRPr>
          </a:p>
          <a:p>
            <a:pPr indent="-355600" lvl="0" marL="673100" rtl="0" algn="l">
              <a:lnSpc>
                <a:spcPct val="115000"/>
              </a:lnSpc>
              <a:spcBef>
                <a:spcPts val="0"/>
              </a:spcBef>
              <a:spcAft>
                <a:spcPts val="0"/>
              </a:spcAft>
              <a:buClr>
                <a:srgbClr val="000000"/>
              </a:buClr>
              <a:buSzPts val="2000"/>
              <a:buFont typeface="Lato"/>
              <a:buChar char="●"/>
            </a:pPr>
            <a:r>
              <a:rPr lang="en" sz="2000">
                <a:solidFill>
                  <a:srgbClr val="000000"/>
                </a:solidFill>
                <a:highlight>
                  <a:srgbClr val="FFFFFF"/>
                </a:highlight>
                <a:latin typeface="Lato"/>
                <a:ea typeface="Lato"/>
                <a:cs typeface="Lato"/>
                <a:sym typeface="Lato"/>
              </a:rPr>
              <a:t>Does having the same Domain and Range mean that the functions do the same things? </a:t>
            </a:r>
            <a:endParaRPr i="1" sz="2000">
              <a:solidFill>
                <a:srgbClr val="000000"/>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t/>
            </a:r>
            <a:endParaRPr sz="2000">
              <a:solidFill>
                <a:srgbClr val="000000"/>
              </a:solidFill>
              <a:highlight>
                <a:srgbClr val="FFFFFF"/>
              </a:highlight>
              <a:latin typeface="Lato"/>
              <a:ea typeface="Lato"/>
              <a:cs typeface="Lato"/>
              <a:sym typeface="Lato"/>
            </a:endParaRPr>
          </a:p>
          <a:p>
            <a:pPr indent="0" lvl="0" marL="0" rtl="0" algn="ctr">
              <a:lnSpc>
                <a:spcPct val="115000"/>
              </a:lnSpc>
              <a:spcBef>
                <a:spcPts val="0"/>
              </a:spcBef>
              <a:spcAft>
                <a:spcPts val="1600"/>
              </a:spcAft>
              <a:buNone/>
            </a:pPr>
            <a:r>
              <a:t/>
            </a:r>
            <a:endParaRPr sz="2200">
              <a:solidFill>
                <a:srgbClr val="000000"/>
              </a:solidFill>
              <a:highlight>
                <a:srgbClr val="FFFFFF"/>
              </a:highlight>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14" name="Google Shape;114;p2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txBox="1"/>
          <p:nvPr/>
        </p:nvSpPr>
        <p:spPr>
          <a:xfrm>
            <a:off x="1585400" y="1393950"/>
            <a:ext cx="6945600" cy="319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Lato"/>
                <a:ea typeface="Lato"/>
                <a:cs typeface="Lato"/>
                <a:sym typeface="Lato"/>
              </a:rPr>
              <a:t>Consider the math function </a:t>
            </a:r>
            <a:r>
              <a:rPr i="1" lang="en" sz="2200">
                <a:solidFill>
                  <a:schemeClr val="dk1"/>
                </a:solidFill>
                <a:latin typeface="Lato"/>
                <a:ea typeface="Lato"/>
                <a:cs typeface="Lato"/>
                <a:sym typeface="Lato"/>
              </a:rPr>
              <a:t>f(x)=x+4</a:t>
            </a:r>
            <a:endParaRPr i="1" sz="2200">
              <a:solidFill>
                <a:schemeClr val="dk1"/>
              </a:solidFill>
              <a:latin typeface="Lato"/>
              <a:ea typeface="Lato"/>
              <a:cs typeface="Lato"/>
              <a:sym typeface="Lato"/>
            </a:endParaRPr>
          </a:p>
          <a:p>
            <a:pPr indent="0" lvl="0" marL="114300" rtl="0" algn="l">
              <a:lnSpc>
                <a:spcPct val="115000"/>
              </a:lnSpc>
              <a:spcBef>
                <a:spcPts val="0"/>
              </a:spcBef>
              <a:spcAft>
                <a:spcPts val="0"/>
              </a:spcAft>
              <a:buClr>
                <a:schemeClr val="dk1"/>
              </a:buClr>
              <a:buSzPts val="1100"/>
              <a:buFont typeface="Arial"/>
              <a:buNone/>
            </a:pPr>
            <a:r>
              <a:t/>
            </a:r>
            <a:endParaRPr i="1"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is the name of this function?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The expression f(2) applies the function f to the number 2. What will it evaluate to?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will the expression f(3) evaluate to? </a:t>
            </a:r>
            <a:endParaRPr sz="2200">
              <a:solidFill>
                <a:schemeClr val="dk1"/>
              </a:solidFill>
              <a:latin typeface="Lato"/>
              <a:ea typeface="Lato"/>
              <a:cs typeface="Lato"/>
              <a:sym typeface="Lato"/>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The values to which we apply a function are called its </a:t>
            </a:r>
            <a:r>
              <a:rPr b="1" i="1" lang="en" sz="2200">
                <a:solidFill>
                  <a:schemeClr val="dk1"/>
                </a:solidFill>
                <a:latin typeface="Lato"/>
                <a:ea typeface="Lato"/>
                <a:cs typeface="Lato"/>
                <a:sym typeface="Lato"/>
              </a:rPr>
              <a:t>arguments</a:t>
            </a:r>
            <a:r>
              <a:rPr lang="en" sz="2200">
                <a:solidFill>
                  <a:schemeClr val="dk1"/>
                </a:solidFill>
                <a:latin typeface="Lato"/>
                <a:ea typeface="Lato"/>
                <a:cs typeface="Lato"/>
                <a:sym typeface="Lato"/>
              </a:rPr>
              <a:t>. How many arguments does f expect?</a:t>
            </a:r>
            <a:endParaRPr sz="22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animEffect filter="fade" transition="in">
                                      <p:cBhvr>
                                        <p:cTn dur="1000"/>
                                        <p:tgtEl>
                                          <p:spTgt spid="1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animEffect filter="fade" transition="in">
                                      <p:cBhvr>
                                        <p:cTn dur="1000"/>
                                        <p:tgtEl>
                                          <p:spTgt spid="1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animEffect filter="fade" transition="in">
                                      <p:cBhvr>
                                        <p:cTn dur="1000"/>
                                        <p:tgtEl>
                                          <p:spTgt spid="11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268" name="Google Shape;268;p41"/>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700">
                <a:solidFill>
                  <a:schemeClr val="dk1"/>
                </a:solidFill>
                <a:highlight>
                  <a:schemeClr val="lt1"/>
                </a:highlight>
                <a:latin typeface="Lato"/>
                <a:ea typeface="Lato"/>
                <a:cs typeface="Lato"/>
                <a:sym typeface="Lato"/>
              </a:rPr>
              <a:t>A lot of the Domains for shape functions are the same, but some are different. </a:t>
            </a:r>
            <a:endParaRPr sz="27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t/>
            </a:r>
            <a:endParaRPr sz="27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rPr lang="en" sz="2700">
                <a:solidFill>
                  <a:schemeClr val="dk1"/>
                </a:solidFill>
                <a:highlight>
                  <a:schemeClr val="lt1"/>
                </a:highlight>
                <a:latin typeface="Lato"/>
                <a:ea typeface="Lato"/>
                <a:cs typeface="Lato"/>
                <a:sym typeface="Lato"/>
              </a:rPr>
              <a:t>Why did some shape functions need more inputs than others?</a:t>
            </a:r>
            <a:endParaRPr sz="27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t/>
            </a:r>
            <a:endParaRPr sz="1950">
              <a:solidFill>
                <a:schemeClr val="dk1"/>
              </a:solidFill>
              <a:highlight>
                <a:schemeClr val="lt1"/>
              </a:highlight>
              <a:latin typeface="Courier New"/>
              <a:ea typeface="Courier New"/>
              <a:cs typeface="Courier New"/>
              <a:sym typeface="Courier New"/>
            </a:endParaRPr>
          </a:p>
          <a:p>
            <a:pPr indent="0" lvl="0" marL="0" rtl="0" algn="ctr">
              <a:spcBef>
                <a:spcPts val="0"/>
              </a:spcBef>
              <a:spcAft>
                <a:spcPts val="1600"/>
              </a:spcAft>
              <a:buNone/>
            </a:pPr>
            <a:r>
              <a:t/>
            </a:r>
            <a:endParaRPr sz="2200">
              <a:solidFill>
                <a:schemeClr val="dk1"/>
              </a:solidFill>
              <a:highlight>
                <a:schemeClr val="lt1"/>
              </a:highlight>
            </a:endParaRPr>
          </a:p>
        </p:txBody>
      </p:sp>
      <p:pic>
        <p:nvPicPr>
          <p:cNvPr id="269" name="Google Shape;269;p4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70" name="Google Shape;270;p4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276" name="Google Shape;276;p42"/>
          <p:cNvSpPr txBox="1"/>
          <p:nvPr>
            <p:ph idx="1" type="body"/>
          </p:nvPr>
        </p:nvSpPr>
        <p:spPr>
          <a:xfrm>
            <a:off x="2015425" y="959300"/>
            <a:ext cx="6816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highlight>
                <a:schemeClr val="lt1"/>
              </a:highlight>
              <a:latin typeface="Lato"/>
              <a:ea typeface="Lato"/>
              <a:cs typeface="Lato"/>
              <a:sym typeface="Lato"/>
            </a:endParaRPr>
          </a:p>
          <a:p>
            <a:pPr indent="-387350" lvl="0" marL="457200" rtl="0" algn="l">
              <a:spcBef>
                <a:spcPts val="0"/>
              </a:spcBef>
              <a:spcAft>
                <a:spcPts val="0"/>
              </a:spcAft>
              <a:buClr>
                <a:schemeClr val="dk1"/>
              </a:buClr>
              <a:buSzPts val="2500"/>
              <a:buFont typeface="Lato"/>
              <a:buChar char="●"/>
            </a:pPr>
            <a:r>
              <a:rPr lang="en" sz="2500">
                <a:solidFill>
                  <a:schemeClr val="dk1"/>
                </a:solidFill>
                <a:highlight>
                  <a:schemeClr val="lt1"/>
                </a:highlight>
                <a:latin typeface="Lato"/>
                <a:ea typeface="Lato"/>
                <a:cs typeface="Lato"/>
                <a:sym typeface="Lato"/>
              </a:rPr>
              <a:t>Was it harder to find contracts for some of the functions than others? Why?</a:t>
            </a:r>
            <a:endParaRPr sz="25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t/>
            </a:r>
            <a:endParaRPr sz="2500">
              <a:solidFill>
                <a:schemeClr val="dk1"/>
              </a:solidFill>
              <a:highlight>
                <a:schemeClr val="lt1"/>
              </a:highlight>
              <a:latin typeface="Lato"/>
              <a:ea typeface="Lato"/>
              <a:cs typeface="Lato"/>
              <a:sym typeface="Lato"/>
            </a:endParaRPr>
          </a:p>
          <a:p>
            <a:pPr indent="-387350" lvl="0" marL="457200" rtl="0" algn="l">
              <a:spcBef>
                <a:spcPts val="0"/>
              </a:spcBef>
              <a:spcAft>
                <a:spcPts val="0"/>
              </a:spcAft>
              <a:buClr>
                <a:schemeClr val="dk1"/>
              </a:buClr>
              <a:buSzPts val="2500"/>
              <a:buFont typeface="Lato"/>
              <a:buChar char="●"/>
            </a:pPr>
            <a:r>
              <a:rPr lang="en" sz="2500">
                <a:solidFill>
                  <a:schemeClr val="dk1"/>
                </a:solidFill>
                <a:highlight>
                  <a:schemeClr val="lt1"/>
                </a:highlight>
                <a:latin typeface="Lato"/>
                <a:ea typeface="Lato"/>
                <a:cs typeface="Lato"/>
                <a:sym typeface="Lato"/>
              </a:rPr>
              <a:t>What error messages did you see? </a:t>
            </a:r>
            <a:endParaRPr sz="25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t/>
            </a:r>
            <a:endParaRPr sz="2500">
              <a:solidFill>
                <a:schemeClr val="dk1"/>
              </a:solidFill>
              <a:highlight>
                <a:schemeClr val="lt1"/>
              </a:highlight>
              <a:latin typeface="Lato"/>
              <a:ea typeface="Lato"/>
              <a:cs typeface="Lato"/>
              <a:sym typeface="Lato"/>
            </a:endParaRPr>
          </a:p>
          <a:p>
            <a:pPr indent="-387350" lvl="0" marL="457200" rtl="0" algn="l">
              <a:spcBef>
                <a:spcPts val="0"/>
              </a:spcBef>
              <a:spcAft>
                <a:spcPts val="0"/>
              </a:spcAft>
              <a:buClr>
                <a:schemeClr val="dk1"/>
              </a:buClr>
              <a:buSzPts val="2500"/>
              <a:buFont typeface="Lato"/>
              <a:buChar char="●"/>
            </a:pPr>
            <a:r>
              <a:rPr lang="en" sz="2500">
                <a:solidFill>
                  <a:schemeClr val="dk1"/>
                </a:solidFill>
                <a:highlight>
                  <a:schemeClr val="lt1"/>
                </a:highlight>
                <a:latin typeface="Lato"/>
                <a:ea typeface="Lato"/>
                <a:cs typeface="Lato"/>
                <a:sym typeface="Lato"/>
              </a:rPr>
              <a:t>How did you figure out what to do after seeing an error message? </a:t>
            </a:r>
            <a:endParaRPr i="1" sz="2500">
              <a:solidFill>
                <a:schemeClr val="dk1"/>
              </a:solidFill>
              <a:highlight>
                <a:schemeClr val="lt1"/>
              </a:highlight>
              <a:latin typeface="Lato"/>
              <a:ea typeface="Lato"/>
              <a:cs typeface="Lato"/>
              <a:sym typeface="Lato"/>
            </a:endParaRPr>
          </a:p>
          <a:p>
            <a:pPr indent="0" lvl="0" marL="0" rtl="0" algn="ctr">
              <a:spcBef>
                <a:spcPts val="0"/>
              </a:spcBef>
              <a:spcAft>
                <a:spcPts val="1600"/>
              </a:spcAft>
              <a:buNone/>
            </a:pPr>
            <a:r>
              <a:t/>
            </a:r>
            <a:endParaRPr sz="2200">
              <a:solidFill>
                <a:schemeClr val="dk1"/>
              </a:solidFill>
              <a:highlight>
                <a:schemeClr val="lt1"/>
              </a:highlight>
            </a:endParaRPr>
          </a:p>
        </p:txBody>
      </p:sp>
      <p:pic>
        <p:nvPicPr>
          <p:cNvPr id="277" name="Google Shape;277;p4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78" name="Google Shape;278;p4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 Help us Write Code</a:t>
            </a:r>
            <a:endParaRPr/>
          </a:p>
        </p:txBody>
      </p:sp>
      <p:sp>
        <p:nvSpPr>
          <p:cNvPr id="284" name="Google Shape;284;p43"/>
          <p:cNvSpPr txBox="1"/>
          <p:nvPr>
            <p:ph idx="1" type="body"/>
          </p:nvPr>
        </p:nvSpPr>
        <p:spPr>
          <a:xfrm>
            <a:off x="1580175" y="1518850"/>
            <a:ext cx="71592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Clr>
                <a:schemeClr val="dk1"/>
              </a:buClr>
              <a:buSzPts val="1100"/>
              <a:buFont typeface="Arial"/>
              <a:buNone/>
            </a:pPr>
            <a:r>
              <a:rPr lang="en" sz="2500">
                <a:solidFill>
                  <a:schemeClr val="dk1"/>
                </a:solidFill>
                <a:highlight>
                  <a:schemeClr val="lt1"/>
                </a:highlight>
                <a:latin typeface="Lato"/>
                <a:ea typeface="Lato"/>
                <a:cs typeface="Lato"/>
                <a:sym typeface="Lato"/>
              </a:rPr>
              <a:t>If you know the contract for a function before you start coding, writing an expression takes a lot less guessing and checking!</a:t>
            </a:r>
            <a:endParaRPr sz="2900">
              <a:solidFill>
                <a:schemeClr val="dk1"/>
              </a:solidFill>
              <a:highlight>
                <a:srgbClr val="FFFFFF"/>
              </a:highlight>
              <a:latin typeface="Lato"/>
              <a:ea typeface="Lato"/>
              <a:cs typeface="Lato"/>
              <a:sym typeface="Lato"/>
            </a:endParaRPr>
          </a:p>
          <a:p>
            <a:pPr indent="0" lvl="0" marL="0" rtl="0" algn="l">
              <a:spcBef>
                <a:spcPts val="800"/>
              </a:spcBef>
              <a:spcAft>
                <a:spcPts val="1600"/>
              </a:spcAft>
              <a:buNone/>
            </a:pPr>
            <a:r>
              <a:t/>
            </a:r>
            <a:endParaRPr b="1" sz="1900">
              <a:highlight>
                <a:srgbClr val="D9D9D9"/>
              </a:highlight>
              <a:latin typeface="Courier New"/>
              <a:ea typeface="Courier New"/>
              <a:cs typeface="Courier New"/>
              <a:sym typeface="Courier New"/>
            </a:endParaRPr>
          </a:p>
        </p:txBody>
      </p:sp>
      <p:sp>
        <p:nvSpPr>
          <p:cNvPr id="285" name="Google Shape;285;p4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1000"/>
                                        <p:tgtEl>
                                          <p:spTgt spid="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Effect filter="fade" transition="in">
                                      <p:cBhvr>
                                        <p:cTn dur="1000"/>
                                        <p:tgtEl>
                                          <p:spTgt spid="28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 Help us write code! </a:t>
            </a:r>
            <a:endParaRPr/>
          </a:p>
        </p:txBody>
      </p:sp>
      <p:sp>
        <p:nvSpPr>
          <p:cNvPr id="291" name="Google Shape;291;p44"/>
          <p:cNvSpPr txBox="1"/>
          <p:nvPr/>
        </p:nvSpPr>
        <p:spPr>
          <a:xfrm>
            <a:off x="2159125" y="1348975"/>
            <a:ext cx="6673200" cy="27756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800"/>
              </a:spcBef>
              <a:spcAft>
                <a:spcPts val="0"/>
              </a:spcAft>
              <a:buNone/>
            </a:pPr>
            <a:r>
              <a:rPr lang="en" sz="2200">
                <a:solidFill>
                  <a:schemeClr val="dk1"/>
                </a:solidFill>
                <a:highlight>
                  <a:srgbClr val="FFFFFF"/>
                </a:highlight>
                <a:latin typeface="Lato"/>
                <a:ea typeface="Lato"/>
                <a:cs typeface="Lato"/>
                <a:sym typeface="Lato"/>
              </a:rPr>
              <a:t>Complete </a:t>
            </a:r>
            <a:endParaRPr sz="2200">
              <a:solidFill>
                <a:schemeClr val="dk1"/>
              </a:solidFill>
              <a:highlight>
                <a:srgbClr val="FFFFFF"/>
              </a:highlight>
              <a:latin typeface="Lato"/>
              <a:ea typeface="Lato"/>
              <a:cs typeface="Lato"/>
              <a:sym typeface="Lato"/>
            </a:endParaRPr>
          </a:p>
          <a:p>
            <a:pPr indent="-368300" lvl="0" marL="457200" rtl="0" algn="l">
              <a:lnSpc>
                <a:spcPct val="160000"/>
              </a:lnSpc>
              <a:spcBef>
                <a:spcPts val="800"/>
              </a:spcBef>
              <a:spcAft>
                <a:spcPts val="0"/>
              </a:spcAft>
              <a:buClr>
                <a:schemeClr val="dk1"/>
              </a:buClr>
              <a:buSzPts val="2200"/>
              <a:buFont typeface="Lato"/>
              <a:buChar char="●"/>
            </a:pPr>
            <a:r>
              <a:rPr lang="en" sz="2200" u="sng">
                <a:solidFill>
                  <a:schemeClr val="hlink"/>
                </a:solidFill>
                <a:highlight>
                  <a:srgbClr val="FFFFFF"/>
                </a:highlight>
                <a:latin typeface="Lato"/>
                <a:ea typeface="Lato"/>
                <a:cs typeface="Lato"/>
                <a:sym typeface="Lato"/>
                <a:hlinkClick r:id="rId3"/>
              </a:rPr>
              <a:t>Using Contracts</a:t>
            </a:r>
            <a:r>
              <a:rPr lang="en" sz="2200">
                <a:solidFill>
                  <a:schemeClr val="dk1"/>
                </a:solidFill>
                <a:highlight>
                  <a:srgbClr val="FFFFFF"/>
                </a:highlight>
                <a:latin typeface="Lato"/>
                <a:ea typeface="Lato"/>
                <a:cs typeface="Lato"/>
                <a:sym typeface="Lato"/>
              </a:rPr>
              <a:t> </a:t>
            </a:r>
            <a:endParaRPr sz="2200">
              <a:solidFill>
                <a:schemeClr val="dk1"/>
              </a:solidFill>
              <a:highlight>
                <a:srgbClr val="FFFFFF"/>
              </a:highlight>
              <a:latin typeface="Lato"/>
              <a:ea typeface="Lato"/>
              <a:cs typeface="Lato"/>
              <a:sym typeface="Lato"/>
            </a:endParaRPr>
          </a:p>
          <a:p>
            <a:pPr indent="-368300" lvl="0" marL="457200" rtl="0" algn="l">
              <a:lnSpc>
                <a:spcPct val="160000"/>
              </a:lnSpc>
              <a:spcBef>
                <a:spcPts val="0"/>
              </a:spcBef>
              <a:spcAft>
                <a:spcPts val="0"/>
              </a:spcAft>
              <a:buClr>
                <a:schemeClr val="dk1"/>
              </a:buClr>
              <a:buSzPts val="2200"/>
              <a:buFont typeface="Lato"/>
              <a:buChar char="●"/>
            </a:pPr>
            <a:r>
              <a:rPr lang="en" sz="2200">
                <a:solidFill>
                  <a:schemeClr val="dk1"/>
                </a:solidFill>
                <a:highlight>
                  <a:srgbClr val="FFFFFF"/>
                </a:highlight>
                <a:latin typeface="Lato"/>
                <a:ea typeface="Lato"/>
                <a:cs typeface="Lato"/>
                <a:sym typeface="Lato"/>
              </a:rPr>
              <a:t> </a:t>
            </a:r>
            <a:r>
              <a:rPr lang="en" sz="2200" u="sng">
                <a:solidFill>
                  <a:schemeClr val="hlink"/>
                </a:solidFill>
                <a:highlight>
                  <a:srgbClr val="FFFFFF"/>
                </a:highlight>
                <a:latin typeface="Lato"/>
                <a:ea typeface="Lato"/>
                <a:cs typeface="Lato"/>
                <a:sym typeface="Lato"/>
                <a:hlinkClick r:id="rId4"/>
              </a:rPr>
              <a:t>Using Contracts (continued)</a:t>
            </a:r>
            <a:r>
              <a:rPr lang="en" sz="2200">
                <a:solidFill>
                  <a:schemeClr val="dk1"/>
                </a:solidFill>
                <a:highlight>
                  <a:srgbClr val="FFFFFF"/>
                </a:highlight>
                <a:latin typeface="Lato"/>
                <a:ea typeface="Lato"/>
                <a:cs typeface="Lato"/>
                <a:sym typeface="Lato"/>
              </a:rPr>
              <a:t> </a:t>
            </a:r>
            <a:endParaRPr sz="2200">
              <a:solidFill>
                <a:schemeClr val="dk1"/>
              </a:solidFill>
              <a:highlight>
                <a:srgbClr val="FFFFFF"/>
              </a:highlight>
              <a:latin typeface="Lato"/>
              <a:ea typeface="Lato"/>
              <a:cs typeface="Lato"/>
              <a:sym typeface="Lato"/>
            </a:endParaRPr>
          </a:p>
          <a:p>
            <a:pPr indent="0" lvl="0" marL="0" rtl="0" algn="l">
              <a:lnSpc>
                <a:spcPct val="160000"/>
              </a:lnSpc>
              <a:spcBef>
                <a:spcPts val="800"/>
              </a:spcBef>
              <a:spcAft>
                <a:spcPts val="800"/>
              </a:spcAft>
              <a:buNone/>
            </a:pPr>
            <a:r>
              <a:rPr lang="en" sz="1900">
                <a:solidFill>
                  <a:schemeClr val="dk1"/>
                </a:solidFill>
                <a:highlight>
                  <a:srgbClr val="FFFFFF"/>
                </a:highlight>
                <a:latin typeface="Lato"/>
                <a:ea typeface="Lato"/>
                <a:cs typeface="Lato"/>
                <a:sym typeface="Lato"/>
              </a:rPr>
              <a:t>Once you’ve discovered how to build a version of each image function, record the example code in your contracts table. </a:t>
            </a:r>
            <a:endParaRPr sz="2100">
              <a:solidFill>
                <a:schemeClr val="dk1"/>
              </a:solidFill>
              <a:highlight>
                <a:schemeClr val="lt1"/>
              </a:highlight>
              <a:latin typeface="Lato"/>
              <a:ea typeface="Lato"/>
              <a:cs typeface="Lato"/>
              <a:sym typeface="Lato"/>
            </a:endParaRPr>
          </a:p>
        </p:txBody>
      </p:sp>
      <p:sp>
        <p:nvSpPr>
          <p:cNvPr id="292" name="Google Shape;292;p4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44"/>
          <p:cNvGrpSpPr/>
          <p:nvPr/>
        </p:nvGrpSpPr>
        <p:grpSpPr>
          <a:xfrm>
            <a:off x="3" y="2382003"/>
            <a:ext cx="1714404" cy="869454"/>
            <a:chOff x="6100425" y="3602650"/>
            <a:chExt cx="3043500" cy="1543500"/>
          </a:xfrm>
        </p:grpSpPr>
        <p:sp>
          <p:nvSpPr>
            <p:cNvPr id="294" name="Google Shape;294;p44"/>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44"/>
            <p:cNvPicPr preferRelativeResize="0"/>
            <p:nvPr/>
          </p:nvPicPr>
          <p:blipFill>
            <a:blip r:embed="rId6">
              <a:alphaModFix/>
            </a:blip>
            <a:stretch>
              <a:fillRect/>
            </a:stretch>
          </p:blipFill>
          <p:spPr>
            <a:xfrm>
              <a:off x="6445125" y="3602650"/>
              <a:ext cx="2591574" cy="1497200"/>
            </a:xfrm>
            <a:prstGeom prst="rect">
              <a:avLst/>
            </a:prstGeom>
            <a:noFill/>
            <a:ln>
              <a:noFill/>
            </a:ln>
          </p:spPr>
        </p:pic>
      </p:grpSp>
      <p:pic>
        <p:nvPicPr>
          <p:cNvPr id="296" name="Google Shape;296;p44">
            <a:hlinkClick r:id="rId7"/>
          </p:cNvPr>
          <p:cNvPicPr preferRelativeResize="0"/>
          <p:nvPr/>
        </p:nvPicPr>
        <p:blipFill>
          <a:blip r:embed="rId8">
            <a:alphaModFix/>
          </a:blip>
          <a:stretch>
            <a:fillRect/>
          </a:stretch>
        </p:blipFill>
        <p:spPr>
          <a:xfrm>
            <a:off x="0" y="4429125"/>
            <a:ext cx="9144000" cy="714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 help us write code! </a:t>
            </a:r>
            <a:endParaRPr/>
          </a:p>
        </p:txBody>
      </p:sp>
      <p:sp>
        <p:nvSpPr>
          <p:cNvPr id="302" name="Google Shape;302;p45"/>
          <p:cNvSpPr txBox="1"/>
          <p:nvPr/>
        </p:nvSpPr>
        <p:spPr>
          <a:xfrm>
            <a:off x="1748125" y="1432200"/>
            <a:ext cx="6673200" cy="2703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i="1" sz="2400">
              <a:solidFill>
                <a:schemeClr val="dk1"/>
              </a:solidFill>
              <a:highlight>
                <a:schemeClr val="lt1"/>
              </a:highlight>
              <a:latin typeface="Lato"/>
              <a:ea typeface="Lato"/>
              <a:cs typeface="Lato"/>
              <a:sym typeface="Lato"/>
            </a:endParaRPr>
          </a:p>
          <a:p>
            <a:pPr indent="-381000" lvl="0" marL="673100" rtl="0" algn="l">
              <a:lnSpc>
                <a:spcPct val="115000"/>
              </a:lnSpc>
              <a:spcBef>
                <a:spcPts val="0"/>
              </a:spcBef>
              <a:spcAft>
                <a:spcPts val="0"/>
              </a:spcAft>
              <a:buClr>
                <a:schemeClr val="dk1"/>
              </a:buClr>
              <a:buSzPts val="2400"/>
              <a:buFont typeface="Lato"/>
              <a:buChar char="●"/>
            </a:pPr>
            <a:r>
              <a:rPr lang="en" sz="2400">
                <a:solidFill>
                  <a:schemeClr val="dk1"/>
                </a:solidFill>
                <a:highlight>
                  <a:schemeClr val="lt1"/>
                </a:highlight>
                <a:latin typeface="Lato"/>
                <a:ea typeface="Lato"/>
                <a:cs typeface="Lato"/>
                <a:sym typeface="Lato"/>
              </a:rPr>
              <a:t>What </a:t>
            </a:r>
            <a:r>
              <a:rPr i="1" lang="en" sz="2400">
                <a:solidFill>
                  <a:schemeClr val="dk1"/>
                </a:solidFill>
                <a:highlight>
                  <a:schemeClr val="lt1"/>
                </a:highlight>
                <a:latin typeface="Lato"/>
                <a:ea typeface="Lato"/>
                <a:cs typeface="Lato"/>
                <a:sym typeface="Lato"/>
              </a:rPr>
              <a:t>kind</a:t>
            </a:r>
            <a:r>
              <a:rPr lang="en" sz="2400">
                <a:solidFill>
                  <a:schemeClr val="dk1"/>
                </a:solidFill>
                <a:highlight>
                  <a:schemeClr val="lt1"/>
                </a:highlight>
                <a:latin typeface="Lato"/>
                <a:ea typeface="Lato"/>
                <a:cs typeface="Lato"/>
                <a:sym typeface="Lato"/>
              </a:rPr>
              <a:t> of triangle did </a:t>
            </a:r>
            <a:r>
              <a:rPr lang="en" sz="2350">
                <a:solidFill>
                  <a:schemeClr val="dk1"/>
                </a:solidFill>
                <a:highlight>
                  <a:srgbClr val="D9D9D9"/>
                </a:highlight>
                <a:latin typeface="Courier New"/>
                <a:ea typeface="Courier New"/>
                <a:cs typeface="Courier New"/>
                <a:sym typeface="Courier New"/>
              </a:rPr>
              <a:t>triangle</a:t>
            </a:r>
            <a:r>
              <a:rPr lang="en" sz="2400">
                <a:solidFill>
                  <a:schemeClr val="dk1"/>
                </a:solidFill>
                <a:highlight>
                  <a:schemeClr val="lt1"/>
                </a:highlight>
                <a:latin typeface="Lato"/>
                <a:ea typeface="Lato"/>
                <a:cs typeface="Lato"/>
                <a:sym typeface="Lato"/>
              </a:rPr>
              <a:t> build?</a:t>
            </a:r>
            <a:endParaRPr sz="2400">
              <a:solidFill>
                <a:schemeClr val="dk1"/>
              </a:solidFill>
              <a:highlight>
                <a:schemeClr val="lt1"/>
              </a:highlight>
              <a:latin typeface="Lato"/>
              <a:ea typeface="Lato"/>
              <a:cs typeface="Lato"/>
              <a:sym typeface="Lato"/>
            </a:endParaRPr>
          </a:p>
          <a:p>
            <a:pPr indent="0" lvl="0" marL="457200" rtl="0" algn="l">
              <a:lnSpc>
                <a:spcPct val="115000"/>
              </a:lnSpc>
              <a:spcBef>
                <a:spcPts val="0"/>
              </a:spcBef>
              <a:spcAft>
                <a:spcPts val="0"/>
              </a:spcAft>
              <a:buNone/>
            </a:pPr>
            <a:r>
              <a:t/>
            </a:r>
            <a:endParaRPr sz="2400">
              <a:solidFill>
                <a:schemeClr val="dk1"/>
              </a:solidFill>
              <a:highlight>
                <a:schemeClr val="lt1"/>
              </a:highlight>
              <a:latin typeface="Lato"/>
              <a:ea typeface="Lato"/>
              <a:cs typeface="Lato"/>
              <a:sym typeface="Lato"/>
            </a:endParaRPr>
          </a:p>
          <a:p>
            <a:pPr indent="-381000" lvl="0" marL="673100" rtl="0" algn="l">
              <a:lnSpc>
                <a:spcPct val="115000"/>
              </a:lnSpc>
              <a:spcBef>
                <a:spcPts val="0"/>
              </a:spcBef>
              <a:spcAft>
                <a:spcPts val="0"/>
              </a:spcAft>
              <a:buClr>
                <a:schemeClr val="dk1"/>
              </a:buClr>
              <a:buSzPts val="2400"/>
              <a:buFont typeface="Lato"/>
              <a:buChar char="●"/>
            </a:pPr>
            <a:r>
              <a:rPr lang="en" sz="2400">
                <a:solidFill>
                  <a:schemeClr val="dk1"/>
                </a:solidFill>
                <a:highlight>
                  <a:schemeClr val="lt1"/>
                </a:highlight>
                <a:latin typeface="Lato"/>
                <a:ea typeface="Lato"/>
                <a:cs typeface="Lato"/>
                <a:sym typeface="Lato"/>
              </a:rPr>
              <a:t>Only one of the inputs was a number. What did that number tell the computer? </a:t>
            </a:r>
            <a:endParaRPr i="1" sz="2400">
              <a:solidFill>
                <a:schemeClr val="dk1"/>
              </a:solidFill>
              <a:highlight>
                <a:schemeClr val="lt1"/>
              </a:highlight>
              <a:latin typeface="Lato"/>
              <a:ea typeface="Lato"/>
              <a:cs typeface="Lato"/>
              <a:sym typeface="Lato"/>
            </a:endParaRPr>
          </a:p>
          <a:p>
            <a:pPr indent="0" lvl="0" marL="0" rtl="0" algn="l">
              <a:lnSpc>
                <a:spcPct val="160000"/>
              </a:lnSpc>
              <a:spcBef>
                <a:spcPts val="800"/>
              </a:spcBef>
              <a:spcAft>
                <a:spcPts val="800"/>
              </a:spcAft>
              <a:buNone/>
            </a:pPr>
            <a:r>
              <a:t/>
            </a:r>
            <a:endParaRPr sz="1900">
              <a:solidFill>
                <a:schemeClr val="dk1"/>
              </a:solidFill>
              <a:highlight>
                <a:srgbClr val="FFFFFF"/>
              </a:highlight>
              <a:latin typeface="Lato"/>
              <a:ea typeface="Lato"/>
              <a:cs typeface="Lato"/>
              <a:sym typeface="Lato"/>
            </a:endParaRPr>
          </a:p>
        </p:txBody>
      </p:sp>
      <p:pic>
        <p:nvPicPr>
          <p:cNvPr id="303" name="Google Shape;303;p4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04" name="Google Shape;304;p4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 help us write code! </a:t>
            </a:r>
            <a:endParaRPr/>
          </a:p>
        </p:txBody>
      </p:sp>
      <p:sp>
        <p:nvSpPr>
          <p:cNvPr id="310" name="Google Shape;310;p46"/>
          <p:cNvSpPr txBox="1"/>
          <p:nvPr/>
        </p:nvSpPr>
        <p:spPr>
          <a:xfrm>
            <a:off x="2117950" y="1274125"/>
            <a:ext cx="6673200" cy="21189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800"/>
              </a:spcBef>
              <a:spcAft>
                <a:spcPts val="0"/>
              </a:spcAft>
              <a:buNone/>
            </a:pPr>
            <a:r>
              <a:rPr lang="en" sz="2900">
                <a:solidFill>
                  <a:schemeClr val="dk1"/>
                </a:solidFill>
                <a:highlight>
                  <a:srgbClr val="FFFFFF"/>
                </a:highlight>
                <a:latin typeface="Lato"/>
                <a:ea typeface="Lato"/>
                <a:cs typeface="Lato"/>
                <a:sym typeface="Lato"/>
              </a:rPr>
              <a:t>Complete </a:t>
            </a:r>
            <a:r>
              <a:rPr lang="en" sz="2900" u="sng">
                <a:solidFill>
                  <a:schemeClr val="hlink"/>
                </a:solidFill>
                <a:highlight>
                  <a:srgbClr val="FFFFFF"/>
                </a:highlight>
                <a:latin typeface="Lato"/>
                <a:ea typeface="Lato"/>
                <a:cs typeface="Lato"/>
                <a:sym typeface="Lato"/>
                <a:hlinkClick r:id="rId3"/>
              </a:rPr>
              <a:t>Triangle Contracts</a:t>
            </a:r>
            <a:r>
              <a:rPr lang="en" sz="2900">
                <a:solidFill>
                  <a:schemeClr val="dk1"/>
                </a:solidFill>
                <a:highlight>
                  <a:srgbClr val="FFFFFF"/>
                </a:highlight>
                <a:latin typeface="Lato"/>
                <a:ea typeface="Lato"/>
                <a:cs typeface="Lato"/>
                <a:sym typeface="Lato"/>
              </a:rPr>
              <a:t>.</a:t>
            </a:r>
            <a:endParaRPr sz="1300">
              <a:solidFill>
                <a:schemeClr val="dk1"/>
              </a:solidFill>
              <a:highlight>
                <a:srgbClr val="FFFFFF"/>
              </a:highlight>
              <a:latin typeface="Lato"/>
              <a:ea typeface="Lato"/>
              <a:cs typeface="Lato"/>
              <a:sym typeface="Lato"/>
            </a:endParaRPr>
          </a:p>
          <a:p>
            <a:pPr indent="-368300" lvl="0" marL="457200" rtl="0" algn="l">
              <a:lnSpc>
                <a:spcPct val="115000"/>
              </a:lnSpc>
              <a:spcBef>
                <a:spcPts val="800"/>
              </a:spcBef>
              <a:spcAft>
                <a:spcPts val="0"/>
              </a:spcAft>
              <a:buSzPts val="2200"/>
              <a:buFont typeface="Lato"/>
              <a:buChar char="●"/>
            </a:pPr>
            <a:r>
              <a:rPr lang="en" sz="2100">
                <a:solidFill>
                  <a:schemeClr val="dk1"/>
                </a:solidFill>
                <a:highlight>
                  <a:schemeClr val="lt1"/>
                </a:highlight>
                <a:latin typeface="Lato"/>
                <a:ea typeface="Lato"/>
                <a:cs typeface="Lato"/>
                <a:sym typeface="Lato"/>
              </a:rPr>
              <a:t>Optional </a:t>
            </a:r>
            <a:r>
              <a:rPr lang="en" sz="900">
                <a:solidFill>
                  <a:schemeClr val="dk1"/>
                </a:solidFill>
                <a:highlight>
                  <a:schemeClr val="lt1"/>
                </a:highlight>
                <a:latin typeface="Lato"/>
                <a:ea typeface="Lato"/>
                <a:cs typeface="Lato"/>
                <a:sym typeface="Lato"/>
              </a:rPr>
              <a:t> </a:t>
            </a:r>
            <a:r>
              <a:rPr lang="en" sz="2000" u="sng">
                <a:solidFill>
                  <a:schemeClr val="accent5"/>
                </a:solidFill>
                <a:highlight>
                  <a:schemeClr val="lt1"/>
                </a:highlight>
                <a:latin typeface="Lato"/>
                <a:ea typeface="Lato"/>
                <a:cs typeface="Lato"/>
                <a:sym typeface="Lato"/>
                <a:hlinkClick r:id="rId4">
                  <a:extLst>
                    <a:ext uri="{A12FA001-AC4F-418D-AE19-62706E023703}">
                      <ahyp:hlinkClr val="tx"/>
                    </a:ext>
                  </a:extLst>
                </a:hlinkClick>
              </a:rPr>
              <a:t>Triangle Contracts (SAS &amp; ASA)</a:t>
            </a:r>
            <a:endParaRPr sz="2000">
              <a:solidFill>
                <a:schemeClr val="dk1"/>
              </a:solidFill>
              <a:highlight>
                <a:schemeClr val="lt1"/>
              </a:highlight>
              <a:latin typeface="Lato"/>
              <a:ea typeface="Lato"/>
              <a:cs typeface="Lato"/>
              <a:sym typeface="Lato"/>
            </a:endParaRPr>
          </a:p>
          <a:p>
            <a:pPr indent="-368300" lvl="0" marL="457200" rtl="0" algn="l">
              <a:lnSpc>
                <a:spcPct val="115000"/>
              </a:lnSpc>
              <a:spcBef>
                <a:spcPts val="0"/>
              </a:spcBef>
              <a:spcAft>
                <a:spcPts val="0"/>
              </a:spcAft>
              <a:buSzPts val="2200"/>
              <a:buFont typeface="Lato"/>
              <a:buChar char="●"/>
            </a:pPr>
            <a:r>
              <a:rPr lang="en" sz="2000">
                <a:solidFill>
                  <a:schemeClr val="dk1"/>
                </a:solidFill>
                <a:highlight>
                  <a:schemeClr val="lt1"/>
                </a:highlight>
                <a:latin typeface="Lato"/>
                <a:ea typeface="Lato"/>
                <a:cs typeface="Lato"/>
                <a:sym typeface="Lato"/>
              </a:rPr>
              <a:t>Optional  </a:t>
            </a:r>
            <a:r>
              <a:rPr lang="en" sz="2000" u="sng">
                <a:solidFill>
                  <a:schemeClr val="hlink"/>
                </a:solidFill>
                <a:highlight>
                  <a:schemeClr val="lt1"/>
                </a:highlight>
                <a:latin typeface="Lato"/>
                <a:ea typeface="Lato"/>
                <a:cs typeface="Lato"/>
                <a:sym typeface="Lato"/>
                <a:hlinkClick r:id="rId5"/>
              </a:rPr>
              <a:t>Radial Star</a:t>
            </a:r>
            <a:endParaRPr sz="3700">
              <a:solidFill>
                <a:schemeClr val="dk1"/>
              </a:solidFill>
              <a:highlight>
                <a:srgbClr val="FFFFFF"/>
              </a:highlight>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000">
                <a:solidFill>
                  <a:schemeClr val="dk1"/>
                </a:solidFill>
                <a:highlight>
                  <a:schemeClr val="lt1"/>
                </a:highlight>
                <a:latin typeface="Lato"/>
                <a:ea typeface="Lato"/>
                <a:cs typeface="Lato"/>
                <a:sym typeface="Lato"/>
              </a:rPr>
              <a:t>Optional  </a:t>
            </a:r>
            <a:r>
              <a:rPr lang="en" sz="2000" u="sng">
                <a:solidFill>
                  <a:schemeClr val="hlink"/>
                </a:solidFill>
                <a:highlight>
                  <a:schemeClr val="lt1"/>
                </a:highlight>
                <a:latin typeface="Lato"/>
                <a:ea typeface="Lato"/>
                <a:cs typeface="Lato"/>
                <a:sym typeface="Lato"/>
                <a:hlinkClick r:id="rId6"/>
              </a:rPr>
              <a:t>Star Polygon</a:t>
            </a:r>
            <a:endParaRPr sz="3700">
              <a:solidFill>
                <a:schemeClr val="dk1"/>
              </a:solidFill>
              <a:highlight>
                <a:srgbClr val="FFFFFF"/>
              </a:highlight>
              <a:latin typeface="Lato"/>
              <a:ea typeface="Lato"/>
              <a:cs typeface="Lato"/>
              <a:sym typeface="Lato"/>
            </a:endParaRPr>
          </a:p>
        </p:txBody>
      </p:sp>
      <p:pic>
        <p:nvPicPr>
          <p:cNvPr id="311" name="Google Shape;311;p46">
            <a:hlinkClick r:id="rId7"/>
          </p:cNvPr>
          <p:cNvPicPr preferRelativeResize="0"/>
          <p:nvPr/>
        </p:nvPicPr>
        <p:blipFill>
          <a:blip r:embed="rId8">
            <a:alphaModFix/>
          </a:blip>
          <a:stretch>
            <a:fillRect/>
          </a:stretch>
        </p:blipFill>
        <p:spPr>
          <a:xfrm>
            <a:off x="0" y="4429125"/>
            <a:ext cx="9144000" cy="714375"/>
          </a:xfrm>
          <a:prstGeom prst="rect">
            <a:avLst/>
          </a:prstGeom>
          <a:noFill/>
          <a:ln>
            <a:noFill/>
          </a:ln>
        </p:spPr>
      </p:pic>
      <p:sp>
        <p:nvSpPr>
          <p:cNvPr id="312" name="Google Shape;312;p46">
            <a:hlinkClick r:id="rId9"/>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46"/>
          <p:cNvGrpSpPr/>
          <p:nvPr/>
        </p:nvGrpSpPr>
        <p:grpSpPr>
          <a:xfrm>
            <a:off x="3" y="2382003"/>
            <a:ext cx="1714404" cy="869454"/>
            <a:chOff x="6100425" y="3602650"/>
            <a:chExt cx="3043500" cy="1543500"/>
          </a:xfrm>
        </p:grpSpPr>
        <p:sp>
          <p:nvSpPr>
            <p:cNvPr id="314" name="Google Shape;314;p46"/>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6"/>
            <p:cNvPicPr preferRelativeResize="0"/>
            <p:nvPr/>
          </p:nvPicPr>
          <p:blipFill>
            <a:blip r:embed="rId10">
              <a:alphaModFix/>
            </a:blip>
            <a:stretch>
              <a:fillRect/>
            </a:stretch>
          </p:blipFill>
          <p:spPr>
            <a:xfrm>
              <a:off x="6445125" y="3602650"/>
              <a:ext cx="2591574" cy="14972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Exploring Image Functions</a:t>
            </a:r>
            <a:endParaRPr/>
          </a:p>
        </p:txBody>
      </p:sp>
      <p:sp>
        <p:nvSpPr>
          <p:cNvPr id="321" name="Google Shape;321;p4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How was it different to code expressions for a shape function when you started with a contract?</a:t>
            </a:r>
            <a:endParaRPr sz="2200"/>
          </a:p>
          <a:p>
            <a:pPr indent="0" lvl="0" marL="457200" rtl="0" algn="l">
              <a:lnSpc>
                <a:spcPct val="100000"/>
              </a:lnSpc>
              <a:spcBef>
                <a:spcPts val="1600"/>
              </a:spcBef>
              <a:spcAft>
                <a:spcPts val="0"/>
              </a:spcAft>
              <a:buNone/>
            </a:pPr>
            <a:r>
              <a:t/>
            </a:r>
            <a:endParaRPr sz="1000"/>
          </a:p>
          <a:p>
            <a:pPr indent="-368300" lvl="0" marL="457200" rtl="0" algn="l">
              <a:spcBef>
                <a:spcPts val="1600"/>
              </a:spcBef>
              <a:spcAft>
                <a:spcPts val="0"/>
              </a:spcAft>
              <a:buClr>
                <a:schemeClr val="dk1"/>
              </a:buClr>
              <a:buSzPts val="2200"/>
              <a:buAutoNum type="arabicPeriod"/>
            </a:pPr>
            <a:r>
              <a:rPr lang="en" sz="2200">
                <a:solidFill>
                  <a:schemeClr val="dk1"/>
                </a:solidFill>
              </a:rPr>
              <a:t>Make sure you’ve written the Contracts for every image function you discovered in your Contracts Pages at the back.</a:t>
            </a:r>
            <a:endParaRPr sz="2200">
              <a:solidFill>
                <a:schemeClr val="dk1"/>
              </a:solidFill>
            </a:endParaRPr>
          </a:p>
          <a:p>
            <a:pPr indent="0" lvl="0" marL="457200" rtl="0" algn="l">
              <a:spcBef>
                <a:spcPts val="1600"/>
              </a:spcBef>
              <a:spcAft>
                <a:spcPts val="1600"/>
              </a:spcAft>
              <a:buNone/>
            </a:pPr>
            <a:r>
              <a:t/>
            </a:r>
            <a:endParaRPr sz="2200"/>
          </a:p>
        </p:txBody>
      </p:sp>
      <p:pic>
        <p:nvPicPr>
          <p:cNvPr id="322" name="Google Shape;322;p4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23" name="Google Shape;323;p4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329" name="Google Shape;329;p48"/>
          <p:cNvSpPr txBox="1"/>
          <p:nvPr>
            <p:ph idx="1" type="body"/>
          </p:nvPr>
        </p:nvSpPr>
        <p:spPr>
          <a:xfrm>
            <a:off x="2015425" y="2023800"/>
            <a:ext cx="6816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300">
                <a:solidFill>
                  <a:schemeClr val="dk1"/>
                </a:solidFill>
                <a:highlight>
                  <a:schemeClr val="lt1"/>
                </a:highlight>
                <a:latin typeface="Lato"/>
                <a:ea typeface="Lato"/>
                <a:cs typeface="Lato"/>
                <a:sym typeface="Lato"/>
              </a:rPr>
              <a:t>For some of you, the word </a:t>
            </a:r>
            <a:r>
              <a:rPr lang="en" sz="2250">
                <a:solidFill>
                  <a:schemeClr val="dk1"/>
                </a:solidFill>
                <a:highlight>
                  <a:schemeClr val="lt1"/>
                </a:highlight>
                <a:latin typeface="Courier New"/>
                <a:ea typeface="Courier New"/>
                <a:cs typeface="Courier New"/>
                <a:sym typeface="Courier New"/>
              </a:rPr>
              <a:t>ellipse</a:t>
            </a:r>
            <a:r>
              <a:rPr lang="en" sz="2300">
                <a:solidFill>
                  <a:schemeClr val="dk1"/>
                </a:solidFill>
                <a:highlight>
                  <a:schemeClr val="lt1"/>
                </a:highlight>
                <a:latin typeface="Lato"/>
                <a:ea typeface="Lato"/>
                <a:cs typeface="Lato"/>
                <a:sym typeface="Lato"/>
              </a:rPr>
              <a:t> was new. How would you describe what an ellipse looks like to someone who’d never seen one before? </a:t>
            </a:r>
            <a:endParaRPr sz="2300">
              <a:solidFill>
                <a:schemeClr val="dk1"/>
              </a:solidFill>
              <a:highlight>
                <a:schemeClr val="lt1"/>
              </a:highlight>
              <a:latin typeface="Lato"/>
              <a:ea typeface="Lato"/>
              <a:cs typeface="Lato"/>
              <a:sym typeface="Lato"/>
            </a:endParaRPr>
          </a:p>
          <a:p>
            <a:pPr indent="0" lvl="0" marL="0" rtl="0" algn="ctr">
              <a:spcBef>
                <a:spcPts val="0"/>
              </a:spcBef>
              <a:spcAft>
                <a:spcPts val="1600"/>
              </a:spcAft>
              <a:buNone/>
            </a:pPr>
            <a:r>
              <a:t/>
            </a:r>
            <a:endParaRPr sz="2200">
              <a:solidFill>
                <a:schemeClr val="dk1"/>
              </a:solidFill>
              <a:highlight>
                <a:schemeClr val="lt1"/>
              </a:highlight>
            </a:endParaRPr>
          </a:p>
        </p:txBody>
      </p:sp>
      <p:pic>
        <p:nvPicPr>
          <p:cNvPr id="330" name="Google Shape;330;p4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31" name="Google Shape;331;p4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337" name="Google Shape;337;p49"/>
          <p:cNvSpPr txBox="1"/>
          <p:nvPr>
            <p:ph idx="1" type="body"/>
          </p:nvPr>
        </p:nvSpPr>
        <p:spPr>
          <a:xfrm>
            <a:off x="1925875" y="1586050"/>
            <a:ext cx="68169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300">
                <a:solidFill>
                  <a:schemeClr val="dk1"/>
                </a:solidFill>
                <a:highlight>
                  <a:schemeClr val="lt1"/>
                </a:highlight>
                <a:latin typeface="Lato"/>
                <a:ea typeface="Lato"/>
                <a:cs typeface="Lato"/>
                <a:sym typeface="Lato"/>
              </a:rPr>
              <a:t>Why did the contract for </a:t>
            </a:r>
            <a:r>
              <a:rPr lang="en" sz="2250">
                <a:solidFill>
                  <a:schemeClr val="dk1"/>
                </a:solidFill>
                <a:highlight>
                  <a:schemeClr val="lt1"/>
                </a:highlight>
                <a:latin typeface="Courier New"/>
                <a:ea typeface="Courier New"/>
                <a:cs typeface="Courier New"/>
                <a:sym typeface="Courier New"/>
              </a:rPr>
              <a:t>ellipse</a:t>
            </a:r>
            <a:r>
              <a:rPr lang="en" sz="2300">
                <a:solidFill>
                  <a:schemeClr val="dk1"/>
                </a:solidFill>
                <a:highlight>
                  <a:schemeClr val="lt1"/>
                </a:highlight>
                <a:latin typeface="Lato"/>
                <a:ea typeface="Lato"/>
                <a:cs typeface="Lato"/>
                <a:sym typeface="Lato"/>
              </a:rPr>
              <a:t> require two numbers? </a:t>
            </a:r>
            <a:endParaRPr sz="23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t/>
            </a:r>
            <a:endParaRPr sz="23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rPr lang="en" sz="2300">
                <a:solidFill>
                  <a:schemeClr val="dk1"/>
                </a:solidFill>
                <a:highlight>
                  <a:schemeClr val="lt1"/>
                </a:highlight>
                <a:latin typeface="Lato"/>
                <a:ea typeface="Lato"/>
                <a:cs typeface="Lato"/>
                <a:sym typeface="Lato"/>
              </a:rPr>
              <a:t>What happens when the two numbers are the same?</a:t>
            </a:r>
            <a:endParaRPr sz="2300">
              <a:solidFill>
                <a:schemeClr val="dk1"/>
              </a:solidFill>
              <a:highlight>
                <a:schemeClr val="lt1"/>
              </a:highlight>
              <a:latin typeface="Lato"/>
              <a:ea typeface="Lato"/>
              <a:cs typeface="Lato"/>
              <a:sym typeface="Lato"/>
            </a:endParaRPr>
          </a:p>
          <a:p>
            <a:pPr indent="0" lvl="0" marL="457200" rtl="0" algn="l">
              <a:spcBef>
                <a:spcPts val="0"/>
              </a:spcBef>
              <a:spcAft>
                <a:spcPts val="0"/>
              </a:spcAft>
              <a:buNone/>
            </a:pPr>
            <a:r>
              <a:rPr lang="en" sz="2300">
                <a:solidFill>
                  <a:schemeClr val="dk1"/>
                </a:solidFill>
                <a:highlight>
                  <a:schemeClr val="lt1"/>
                </a:highlight>
                <a:latin typeface="Lato"/>
                <a:ea typeface="Lato"/>
                <a:cs typeface="Lato"/>
                <a:sym typeface="Lato"/>
              </a:rPr>
              <a:t> </a:t>
            </a:r>
            <a:endParaRPr sz="2300">
              <a:solidFill>
                <a:schemeClr val="dk1"/>
              </a:solidFill>
              <a:highlight>
                <a:schemeClr val="lt1"/>
              </a:highlight>
              <a:latin typeface="Lato"/>
              <a:ea typeface="Lato"/>
              <a:cs typeface="Lato"/>
              <a:sym typeface="Lato"/>
            </a:endParaRPr>
          </a:p>
          <a:p>
            <a:pPr indent="0" lvl="0" marL="0" rtl="0" algn="ctr">
              <a:spcBef>
                <a:spcPts val="0"/>
              </a:spcBef>
              <a:spcAft>
                <a:spcPts val="1600"/>
              </a:spcAft>
              <a:buNone/>
            </a:pPr>
            <a:r>
              <a:t/>
            </a:r>
            <a:endParaRPr sz="2200">
              <a:solidFill>
                <a:schemeClr val="dk1"/>
              </a:solidFill>
              <a:highlight>
                <a:schemeClr val="lt1"/>
              </a:highlight>
            </a:endParaRPr>
          </a:p>
        </p:txBody>
      </p:sp>
      <p:pic>
        <p:nvPicPr>
          <p:cNvPr id="338" name="Google Shape;338;p4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39" name="Google Shape;339;p4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Exploring Image Functions</a:t>
            </a:r>
            <a:endParaRPr/>
          </a:p>
        </p:txBody>
      </p:sp>
      <p:sp>
        <p:nvSpPr>
          <p:cNvPr id="345" name="Google Shape;345;p50"/>
          <p:cNvSpPr txBox="1"/>
          <p:nvPr>
            <p:ph idx="1" type="body"/>
          </p:nvPr>
        </p:nvSpPr>
        <p:spPr>
          <a:xfrm>
            <a:off x="2177425" y="1506475"/>
            <a:ext cx="6225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i="1" sz="12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2200">
                <a:solidFill>
                  <a:schemeClr val="dk1"/>
                </a:solidFill>
                <a:highlight>
                  <a:schemeClr val="lt1"/>
                </a:highlight>
                <a:latin typeface="Lato"/>
                <a:ea typeface="Lato"/>
                <a:cs typeface="Lato"/>
                <a:sym typeface="Lato"/>
              </a:rPr>
              <a:t>Which input determined the size of the Rhombus? </a:t>
            </a:r>
            <a:endParaRPr sz="22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t/>
            </a:r>
            <a:endParaRPr sz="22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2200">
                <a:solidFill>
                  <a:schemeClr val="dk1"/>
                </a:solidFill>
                <a:highlight>
                  <a:schemeClr val="lt1"/>
                </a:highlight>
                <a:latin typeface="Lato"/>
                <a:ea typeface="Lato"/>
                <a:cs typeface="Lato"/>
                <a:sym typeface="Lato"/>
              </a:rPr>
              <a:t>What did the other number determine?</a:t>
            </a:r>
            <a:endParaRPr sz="2950">
              <a:solidFill>
                <a:schemeClr val="dk1"/>
              </a:solidFill>
              <a:highlight>
                <a:schemeClr val="lt1"/>
              </a:highlight>
              <a:latin typeface="Courier New"/>
              <a:ea typeface="Courier New"/>
              <a:cs typeface="Courier New"/>
              <a:sym typeface="Courier New"/>
            </a:endParaRPr>
          </a:p>
          <a:p>
            <a:pPr indent="0" lvl="0" marL="0" rtl="0" algn="ctr">
              <a:spcBef>
                <a:spcPts val="0"/>
              </a:spcBef>
              <a:spcAft>
                <a:spcPts val="1600"/>
              </a:spcAft>
              <a:buNone/>
            </a:pPr>
            <a:r>
              <a:t/>
            </a:r>
            <a:endParaRPr sz="2200">
              <a:solidFill>
                <a:schemeClr val="dk1"/>
              </a:solidFill>
              <a:highlight>
                <a:schemeClr val="lt1"/>
              </a:highlight>
            </a:endParaRPr>
          </a:p>
        </p:txBody>
      </p:sp>
      <p:pic>
        <p:nvPicPr>
          <p:cNvPr id="346" name="Google Shape;346;p5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47" name="Google Shape;347;p5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21" name="Google Shape;121;p24"/>
          <p:cNvSpPr txBox="1"/>
          <p:nvPr/>
        </p:nvSpPr>
        <p:spPr>
          <a:xfrm>
            <a:off x="1585400" y="1028575"/>
            <a:ext cx="6945600" cy="3638700"/>
          </a:xfrm>
          <a:prstGeom prst="rect">
            <a:avLst/>
          </a:prstGeom>
          <a:noFill/>
          <a:ln>
            <a:noFill/>
          </a:ln>
        </p:spPr>
        <p:txBody>
          <a:bodyPr anchorCtr="0" anchor="t" bIns="91425" lIns="91425" spcFirstLastPara="1" rIns="91425" wrap="square" tIns="91425">
            <a:spAutoFit/>
          </a:bodyPr>
          <a:lstStyle/>
          <a:p>
            <a:pPr indent="0" lvl="0" marL="114300" rtl="0" algn="l">
              <a:lnSpc>
                <a:spcPct val="115000"/>
              </a:lnSpc>
              <a:spcBef>
                <a:spcPts val="0"/>
              </a:spcBef>
              <a:spcAft>
                <a:spcPts val="0"/>
              </a:spcAft>
              <a:buClr>
                <a:schemeClr val="dk1"/>
              </a:buClr>
              <a:buSzPts val="1100"/>
              <a:buFont typeface="Arial"/>
              <a:buNone/>
            </a:pPr>
            <a:r>
              <a:rPr lang="en" sz="2200">
                <a:solidFill>
                  <a:schemeClr val="dk1"/>
                </a:solidFill>
                <a:latin typeface="Lato"/>
                <a:ea typeface="Lato"/>
                <a:cs typeface="Lato"/>
                <a:sym typeface="Lato"/>
              </a:rPr>
              <a:t>Open code.pyret.org (CPO) and click run.</a:t>
            </a:r>
            <a:endParaRPr sz="2200">
              <a:solidFill>
                <a:schemeClr val="dk1"/>
              </a:solidFill>
              <a:latin typeface="Lato"/>
              <a:ea typeface="Lato"/>
              <a:cs typeface="Lato"/>
              <a:sym typeface="Lato"/>
            </a:endParaRPr>
          </a:p>
          <a:p>
            <a:pPr indent="0" lvl="0" marL="114300" rtl="0" algn="l">
              <a:lnSpc>
                <a:spcPct val="115000"/>
              </a:lnSpc>
              <a:spcBef>
                <a:spcPts val="0"/>
              </a:spcBef>
              <a:spcAft>
                <a:spcPts val="0"/>
              </a:spcAft>
              <a:buNone/>
            </a:pPr>
            <a:r>
              <a:rPr lang="en" sz="2200">
                <a:solidFill>
                  <a:schemeClr val="dk1"/>
                </a:solidFill>
                <a:latin typeface="Lato"/>
                <a:ea typeface="Lato"/>
                <a:cs typeface="Lato"/>
                <a:sym typeface="Lato"/>
              </a:rPr>
              <a:t>Type </a:t>
            </a:r>
            <a:r>
              <a:rPr lang="en" sz="2200">
                <a:solidFill>
                  <a:schemeClr val="dk1"/>
                </a:solidFill>
                <a:highlight>
                  <a:schemeClr val="lt2"/>
                </a:highlight>
                <a:latin typeface="Courier New"/>
                <a:ea typeface="Courier New"/>
                <a:cs typeface="Courier New"/>
                <a:sym typeface="Courier New"/>
              </a:rPr>
              <a:t>num-sqrt​(​16​)</a:t>
            </a:r>
            <a:r>
              <a:rPr lang="en" sz="2200">
                <a:solidFill>
                  <a:schemeClr val="dk1"/>
                </a:solidFill>
                <a:latin typeface="Lato"/>
                <a:ea typeface="Lato"/>
                <a:cs typeface="Lato"/>
                <a:sym typeface="Lato"/>
              </a:rPr>
              <a:t> into the interactions area.</a:t>
            </a:r>
            <a:endParaRPr sz="2200">
              <a:solidFill>
                <a:schemeClr val="dk1"/>
              </a:solidFill>
              <a:latin typeface="Lato"/>
              <a:ea typeface="Lato"/>
              <a:cs typeface="Lato"/>
              <a:sym typeface="Lato"/>
            </a:endParaRPr>
          </a:p>
          <a:p>
            <a:pPr indent="0" lvl="0" marL="114300" rtl="0" algn="l">
              <a:lnSpc>
                <a:spcPct val="115000"/>
              </a:lnSpc>
              <a:spcBef>
                <a:spcPts val="0"/>
              </a:spcBef>
              <a:spcAft>
                <a:spcPts val="0"/>
              </a:spcAft>
              <a:buClr>
                <a:schemeClr val="dk1"/>
              </a:buClr>
              <a:buSzPts val="1100"/>
              <a:buFont typeface="Arial"/>
              <a:buNone/>
            </a:pPr>
            <a:r>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is the name of this function?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How many arguments does the function expect?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type of argument does the function expect?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Does the num-sqrt function produce a Number? String? Boolean? </a:t>
            </a:r>
            <a:endParaRPr sz="2200">
              <a:solidFill>
                <a:schemeClr val="dk1"/>
              </a:solidFill>
              <a:latin typeface="Lato"/>
              <a:ea typeface="Lato"/>
              <a:cs typeface="Lato"/>
              <a:sym typeface="Lato"/>
            </a:endParaRPr>
          </a:p>
          <a:p>
            <a:pPr indent="-368300" lvl="0" marL="457200" rtl="0" algn="l">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did the expression evaluate to? </a:t>
            </a:r>
            <a:endParaRPr sz="2200">
              <a:solidFill>
                <a:schemeClr val="dk1"/>
              </a:solidFill>
              <a:latin typeface="Lato"/>
              <a:ea typeface="Lato"/>
              <a:cs typeface="Lato"/>
              <a:sym typeface="Lato"/>
            </a:endParaRPr>
          </a:p>
        </p:txBody>
      </p:sp>
      <p:pic>
        <p:nvPicPr>
          <p:cNvPr id="122" name="Google Shape;122;p2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23" name="Google Shape;123;p2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nvSpPr>
        <p:spPr>
          <a:xfrm>
            <a:off x="2540350" y="1568850"/>
            <a:ext cx="7347900" cy="85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10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10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10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10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10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1000"/>
                                        <p:tgtEl>
                                          <p:spTgt spid="12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Exploring Image Functions</a:t>
            </a:r>
            <a:endParaRPr/>
          </a:p>
        </p:txBody>
      </p:sp>
      <p:sp>
        <p:nvSpPr>
          <p:cNvPr id="353" name="Google Shape;353;p51"/>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sz="1700">
                <a:solidFill>
                  <a:schemeClr val="dk1"/>
                </a:solidFill>
                <a:highlight>
                  <a:schemeClr val="lt1"/>
                </a:highlight>
                <a:latin typeface="Lato"/>
                <a:ea typeface="Lato"/>
                <a:cs typeface="Lato"/>
                <a:sym typeface="Lato"/>
              </a:rPr>
              <a:t>How to diagnose and fix errors is a skill we will continue working on developing. Some of the errors are </a:t>
            </a:r>
            <a:r>
              <a:rPr b="1" i="1" lang="en" sz="1700">
                <a:solidFill>
                  <a:schemeClr val="dk1"/>
                </a:solidFill>
                <a:highlight>
                  <a:schemeClr val="lt1"/>
                </a:highlight>
                <a:latin typeface="Lato"/>
                <a:ea typeface="Lato"/>
                <a:cs typeface="Lato"/>
                <a:sym typeface="Lato"/>
              </a:rPr>
              <a:t>syntax errors</a:t>
            </a:r>
            <a:r>
              <a:rPr lang="en" sz="1700">
                <a:solidFill>
                  <a:schemeClr val="dk1"/>
                </a:solidFill>
                <a:highlight>
                  <a:schemeClr val="lt1"/>
                </a:highlight>
                <a:latin typeface="Lato"/>
                <a:ea typeface="Lato"/>
                <a:cs typeface="Lato"/>
                <a:sym typeface="Lato"/>
              </a:rPr>
              <a:t>: a missing comma, an unclosed string, etc. All the other errors are </a:t>
            </a:r>
            <a:r>
              <a:rPr b="1" i="1" lang="en" sz="1700">
                <a:solidFill>
                  <a:schemeClr val="dk1"/>
                </a:solidFill>
                <a:highlight>
                  <a:schemeClr val="lt1"/>
                </a:highlight>
                <a:latin typeface="Lato"/>
                <a:ea typeface="Lato"/>
                <a:cs typeface="Lato"/>
                <a:sym typeface="Lato"/>
              </a:rPr>
              <a:t>contract errors</a:t>
            </a:r>
            <a:r>
              <a:rPr lang="en" sz="1700">
                <a:solidFill>
                  <a:schemeClr val="dk1"/>
                </a:solidFill>
                <a:highlight>
                  <a:schemeClr val="lt1"/>
                </a:highlight>
                <a:latin typeface="Lato"/>
                <a:ea typeface="Lato"/>
                <a:cs typeface="Lato"/>
                <a:sym typeface="Lato"/>
              </a:rPr>
              <a:t>. If you see an error and you know the syntax is right, ask yourself these three questions:</a:t>
            </a:r>
            <a:endParaRPr sz="1700">
              <a:solidFill>
                <a:schemeClr val="dk1"/>
              </a:solidFill>
              <a:highlight>
                <a:schemeClr val="lt1"/>
              </a:highlight>
              <a:latin typeface="Lato"/>
              <a:ea typeface="Lato"/>
              <a:cs typeface="Lato"/>
              <a:sym typeface="Lato"/>
            </a:endParaRPr>
          </a:p>
          <a:p>
            <a:pPr indent="0" lvl="0" marL="457200" rtl="0" algn="l">
              <a:lnSpc>
                <a:spcPct val="150000"/>
              </a:lnSpc>
              <a:spcBef>
                <a:spcPts val="800"/>
              </a:spcBef>
              <a:spcAft>
                <a:spcPts val="0"/>
              </a:spcAft>
              <a:buNone/>
            </a:pPr>
            <a:r>
              <a:rPr lang="en" sz="1700">
                <a:solidFill>
                  <a:schemeClr val="dk1"/>
                </a:solidFill>
                <a:highlight>
                  <a:schemeClr val="lt1"/>
                </a:highlight>
                <a:latin typeface="Lato"/>
                <a:ea typeface="Lato"/>
                <a:cs typeface="Lato"/>
                <a:sym typeface="Lato"/>
              </a:rPr>
              <a:t>What is the function that is generating that error?</a:t>
            </a:r>
            <a:endParaRPr sz="1700">
              <a:solidFill>
                <a:schemeClr val="dk1"/>
              </a:solidFill>
              <a:highlight>
                <a:schemeClr val="lt1"/>
              </a:highlight>
              <a:latin typeface="Lato"/>
              <a:ea typeface="Lato"/>
              <a:cs typeface="Lato"/>
              <a:sym typeface="Lato"/>
            </a:endParaRPr>
          </a:p>
          <a:p>
            <a:pPr indent="0" lvl="0" marL="457200" rtl="0" algn="l">
              <a:lnSpc>
                <a:spcPct val="150000"/>
              </a:lnSpc>
              <a:spcBef>
                <a:spcPts val="0"/>
              </a:spcBef>
              <a:spcAft>
                <a:spcPts val="0"/>
              </a:spcAft>
              <a:buNone/>
            </a:pPr>
            <a:r>
              <a:rPr lang="en" sz="1700">
                <a:solidFill>
                  <a:schemeClr val="dk1"/>
                </a:solidFill>
                <a:highlight>
                  <a:schemeClr val="lt1"/>
                </a:highlight>
                <a:latin typeface="Lato"/>
                <a:ea typeface="Lato"/>
                <a:cs typeface="Lato"/>
                <a:sym typeface="Lato"/>
              </a:rPr>
              <a:t>What is the contract for that function?</a:t>
            </a:r>
            <a:endParaRPr sz="1700">
              <a:solidFill>
                <a:schemeClr val="dk1"/>
              </a:solidFill>
              <a:highlight>
                <a:schemeClr val="lt1"/>
              </a:highlight>
              <a:latin typeface="Lato"/>
              <a:ea typeface="Lato"/>
              <a:cs typeface="Lato"/>
              <a:sym typeface="Lato"/>
            </a:endParaRPr>
          </a:p>
          <a:p>
            <a:pPr indent="0" lvl="0" marL="457200" rtl="0" algn="l">
              <a:lnSpc>
                <a:spcPct val="150000"/>
              </a:lnSpc>
              <a:spcBef>
                <a:spcPts val="0"/>
              </a:spcBef>
              <a:spcAft>
                <a:spcPts val="0"/>
              </a:spcAft>
              <a:buNone/>
            </a:pPr>
            <a:r>
              <a:rPr lang="en" sz="1700">
                <a:solidFill>
                  <a:schemeClr val="dk1"/>
                </a:solidFill>
                <a:highlight>
                  <a:schemeClr val="lt1"/>
                </a:highlight>
                <a:latin typeface="Lato"/>
                <a:ea typeface="Lato"/>
                <a:cs typeface="Lato"/>
                <a:sym typeface="Lato"/>
              </a:rPr>
              <a:t>Is the function getting what it needs, according to its Domain?</a:t>
            </a:r>
            <a:endParaRPr sz="1700">
              <a:solidFill>
                <a:schemeClr val="dk1"/>
              </a:solidFill>
              <a:highlight>
                <a:schemeClr val="lt1"/>
              </a:highlight>
              <a:latin typeface="Lato"/>
              <a:ea typeface="Lato"/>
              <a:cs typeface="Lato"/>
              <a:sym typeface="Lato"/>
            </a:endParaRPr>
          </a:p>
          <a:p>
            <a:pPr indent="0" lvl="0" marL="0" rtl="0" algn="l">
              <a:spcBef>
                <a:spcPts val="0"/>
              </a:spcBef>
              <a:spcAft>
                <a:spcPts val="1600"/>
              </a:spcAft>
              <a:buNone/>
            </a:pPr>
            <a:r>
              <a:t/>
            </a:r>
            <a:endParaRPr sz="2200"/>
          </a:p>
        </p:txBody>
      </p:sp>
      <p:pic>
        <p:nvPicPr>
          <p:cNvPr id="354" name="Google Shape;354;p51"/>
          <p:cNvPicPr preferRelativeResize="0"/>
          <p:nvPr/>
        </p:nvPicPr>
        <p:blipFill rotWithShape="1">
          <a:blip r:embed="rId3">
            <a:alphaModFix/>
          </a:blip>
          <a:srcRect b="0" l="41235" r="0" t="0"/>
          <a:stretch/>
        </p:blipFill>
        <p:spPr>
          <a:xfrm>
            <a:off x="175649" y="2288325"/>
            <a:ext cx="1267625" cy="1246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Additional Exercises</a:t>
            </a:r>
            <a:endParaRPr/>
          </a:p>
        </p:txBody>
      </p:sp>
      <p:sp>
        <p:nvSpPr>
          <p:cNvPr id="360" name="Google Shape;360;p52"/>
          <p:cNvSpPr txBox="1"/>
          <p:nvPr>
            <p:ph idx="1" type="body"/>
          </p:nvPr>
        </p:nvSpPr>
        <p:spPr>
          <a:xfrm>
            <a:off x="1433025" y="2366925"/>
            <a:ext cx="7146300" cy="262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000" u="sng">
                <a:solidFill>
                  <a:schemeClr val="hlink"/>
                </a:solidFill>
                <a:hlinkClick r:id="rId3"/>
              </a:rPr>
              <a:t>Matching Images to Code (Desmos)</a:t>
            </a:r>
            <a:endParaRPr sz="3000" u="sng">
              <a:solidFill>
                <a:schemeClr val="hlink"/>
              </a:solidFill>
            </a:endParaRPr>
          </a:p>
          <a:p>
            <a:pPr indent="0" lvl="0" marL="0" rtl="0" algn="l">
              <a:lnSpc>
                <a:spcPct val="150000"/>
              </a:lnSpc>
              <a:spcBef>
                <a:spcPts val="0"/>
              </a:spcBef>
              <a:spcAft>
                <a:spcPts val="1600"/>
              </a:spcAft>
              <a:buNone/>
            </a:pPr>
            <a:r>
              <a:t/>
            </a:r>
            <a:endParaRPr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30" name="Google Shape;130;p25"/>
          <p:cNvSpPr txBox="1"/>
          <p:nvPr/>
        </p:nvSpPr>
        <p:spPr>
          <a:xfrm>
            <a:off x="1585400" y="1028575"/>
            <a:ext cx="6945600" cy="3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Lato"/>
                <a:ea typeface="Lato"/>
                <a:cs typeface="Lato"/>
                <a:sym typeface="Lato"/>
              </a:rPr>
              <a:t>Type </a:t>
            </a:r>
            <a:r>
              <a:rPr lang="en" sz="2200">
                <a:solidFill>
                  <a:schemeClr val="dk1"/>
                </a:solidFill>
                <a:highlight>
                  <a:schemeClr val="lt2"/>
                </a:highlight>
                <a:latin typeface="Courier New"/>
                <a:ea typeface="Courier New"/>
                <a:cs typeface="Courier New"/>
                <a:sym typeface="Courier New"/>
              </a:rPr>
              <a:t>string-length​(​”rainbow”</a:t>
            </a:r>
            <a:r>
              <a:rPr lang="en" sz="2200">
                <a:solidFill>
                  <a:schemeClr val="dk1"/>
                </a:solidFill>
                <a:highlight>
                  <a:schemeClr val="lt2"/>
                </a:highlight>
                <a:latin typeface="Courier New"/>
                <a:ea typeface="Courier New"/>
                <a:cs typeface="Courier New"/>
                <a:sym typeface="Courier New"/>
              </a:rPr>
              <a:t>​)</a:t>
            </a:r>
            <a:r>
              <a:rPr lang="en" sz="2200">
                <a:solidFill>
                  <a:schemeClr val="dk1"/>
                </a:solidFill>
                <a:highlight>
                  <a:schemeClr val="lt2"/>
                </a:highlight>
                <a:latin typeface="Lato"/>
                <a:ea typeface="Lato"/>
                <a:cs typeface="Lato"/>
                <a:sym typeface="Lato"/>
              </a:rPr>
              <a:t> </a:t>
            </a:r>
            <a:r>
              <a:rPr lang="en" sz="2200">
                <a:solidFill>
                  <a:schemeClr val="dk1"/>
                </a:solidFill>
                <a:latin typeface="Lato"/>
                <a:ea typeface="Lato"/>
                <a:cs typeface="Lato"/>
                <a:sym typeface="Lato"/>
              </a:rPr>
              <a:t>into the interactions area.</a:t>
            </a:r>
            <a:endParaRPr sz="2200">
              <a:solidFill>
                <a:schemeClr val="dk1"/>
              </a:solidFill>
              <a:latin typeface="Lato"/>
              <a:ea typeface="Lato"/>
              <a:cs typeface="Lato"/>
              <a:sym typeface="Lato"/>
            </a:endParaRPr>
          </a:p>
          <a:p>
            <a:pPr indent="0" lvl="0" marL="114300" rtl="0" algn="l">
              <a:lnSpc>
                <a:spcPct val="115000"/>
              </a:lnSpc>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is the name of this function?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How many arguments does the function expect?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type of argument does the function expect?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What does the expression evaluate to? </a:t>
            </a:r>
            <a:endParaRPr sz="2200">
              <a:solidFill>
                <a:schemeClr val="dk1"/>
              </a:solidFill>
              <a:latin typeface="Lato"/>
              <a:ea typeface="Lato"/>
              <a:cs typeface="Lato"/>
              <a:sym typeface="Lato"/>
            </a:endParaRPr>
          </a:p>
          <a:p>
            <a:pPr indent="-368300" lvl="0" marL="457200" rtl="0" algn="l">
              <a:lnSpc>
                <a:spcPct val="115000"/>
              </a:lnSpc>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Does the  </a:t>
            </a:r>
            <a:r>
              <a:rPr lang="en" sz="2200">
                <a:solidFill>
                  <a:schemeClr val="dk1"/>
                </a:solidFill>
                <a:highlight>
                  <a:schemeClr val="lt2"/>
                </a:highlight>
                <a:latin typeface="Courier New"/>
                <a:ea typeface="Courier New"/>
                <a:cs typeface="Courier New"/>
                <a:sym typeface="Courier New"/>
              </a:rPr>
              <a:t>string-length</a:t>
            </a:r>
            <a:r>
              <a:rPr lang="en" sz="2200">
                <a:solidFill>
                  <a:schemeClr val="dk1"/>
                </a:solidFill>
                <a:latin typeface="Lato"/>
                <a:ea typeface="Lato"/>
                <a:cs typeface="Lato"/>
                <a:sym typeface="Lato"/>
              </a:rPr>
              <a:t>​ </a:t>
            </a:r>
            <a:r>
              <a:rPr lang="en" sz="2200">
                <a:solidFill>
                  <a:schemeClr val="dk1"/>
                </a:solidFill>
                <a:latin typeface="Lato"/>
                <a:ea typeface="Lato"/>
                <a:cs typeface="Lato"/>
                <a:sym typeface="Lato"/>
              </a:rPr>
              <a:t>function produce a Number? String? Boolean?</a:t>
            </a:r>
            <a:endParaRPr sz="2200">
              <a:solidFill>
                <a:schemeClr val="dk1"/>
              </a:solidFill>
              <a:latin typeface="Lato"/>
              <a:ea typeface="Lato"/>
              <a:cs typeface="Lato"/>
              <a:sym typeface="Lato"/>
            </a:endParaRPr>
          </a:p>
        </p:txBody>
      </p:sp>
      <p:pic>
        <p:nvPicPr>
          <p:cNvPr id="131" name="Google Shape;131;p2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32" name="Google Shape;132;p2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38" name="Google Shape;138;p26"/>
          <p:cNvSpPr txBox="1"/>
          <p:nvPr/>
        </p:nvSpPr>
        <p:spPr>
          <a:xfrm>
            <a:off x="1748125" y="1010125"/>
            <a:ext cx="6945600" cy="350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latin typeface="Lato"/>
                <a:ea typeface="Lato"/>
                <a:cs typeface="Lato"/>
                <a:sym typeface="Lato"/>
              </a:rPr>
              <a:t>With your partner, complete </a:t>
            </a:r>
            <a:r>
              <a:rPr lang="en" sz="2200" u="sng">
                <a:solidFill>
                  <a:schemeClr val="hlink"/>
                </a:solidFill>
                <a:latin typeface="Lato"/>
                <a:ea typeface="Lato"/>
                <a:cs typeface="Lato"/>
                <a:sym typeface="Lato"/>
                <a:hlinkClick r:id="rId3"/>
              </a:rPr>
              <a:t>Applying Functions</a:t>
            </a:r>
            <a:r>
              <a:rPr lang="en" sz="2200">
                <a:solidFill>
                  <a:schemeClr val="dk1"/>
                </a:solidFill>
                <a:latin typeface="Lato"/>
                <a:ea typeface="Lato"/>
                <a:cs typeface="Lato"/>
                <a:sym typeface="Lato"/>
              </a:rPr>
              <a:t>.</a:t>
            </a:r>
            <a:endParaRPr sz="2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2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2200">
                <a:solidFill>
                  <a:schemeClr val="dk1"/>
                </a:solidFill>
                <a:latin typeface="Lato"/>
                <a:ea typeface="Lato"/>
                <a:cs typeface="Lato"/>
                <a:sym typeface="Lato"/>
              </a:rPr>
              <a:t>When you finish answering the questions and identifying the bugs, explore the </a:t>
            </a:r>
            <a:r>
              <a:rPr lang="en" sz="2200">
                <a:solidFill>
                  <a:schemeClr val="dk1"/>
                </a:solidFill>
                <a:highlight>
                  <a:schemeClr val="lt2"/>
                </a:highlight>
                <a:latin typeface="Courier New"/>
                <a:ea typeface="Courier New"/>
                <a:cs typeface="Courier New"/>
                <a:sym typeface="Courier New"/>
              </a:rPr>
              <a:t>triangle</a:t>
            </a:r>
            <a:r>
              <a:rPr lang="en" sz="2200">
                <a:solidFill>
                  <a:schemeClr val="dk1"/>
                </a:solidFill>
                <a:latin typeface="Lato"/>
                <a:ea typeface="Lato"/>
                <a:cs typeface="Lato"/>
                <a:sym typeface="Lato"/>
              </a:rPr>
              <a:t> function. Try using “outline” instead of “solid”. Then try changing the triangle’s color and size.</a:t>
            </a:r>
            <a:endParaRPr sz="2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2200">
              <a:solidFill>
                <a:schemeClr val="dk1"/>
              </a:solidFill>
              <a:latin typeface="Lato"/>
              <a:ea typeface="Lato"/>
              <a:cs typeface="Lato"/>
              <a:sym typeface="Lato"/>
            </a:endParaRPr>
          </a:p>
          <a:p>
            <a:pPr indent="0" lvl="0" marL="0" rtl="0" algn="l">
              <a:lnSpc>
                <a:spcPct val="115000"/>
              </a:lnSpc>
              <a:spcBef>
                <a:spcPts val="0"/>
              </a:spcBef>
              <a:spcAft>
                <a:spcPts val="0"/>
              </a:spcAft>
              <a:buNone/>
            </a:pPr>
            <a:r>
              <a:rPr i="1" lang="en" sz="1800">
                <a:solidFill>
                  <a:schemeClr val="dk1"/>
                </a:solidFill>
                <a:latin typeface="Lato"/>
                <a:ea typeface="Lato"/>
                <a:cs typeface="Lato"/>
                <a:sym typeface="Lato"/>
              </a:rPr>
              <a:t>Note: This starter file says “include image”.  You can enter that into the definitions area anytime you want pyret to access the image library. </a:t>
            </a:r>
            <a:endParaRPr sz="1800">
              <a:solidFill>
                <a:schemeClr val="dk1"/>
              </a:solidFill>
              <a:latin typeface="Lato"/>
              <a:ea typeface="Lato"/>
              <a:cs typeface="Lato"/>
              <a:sym typeface="Lato"/>
            </a:endParaRPr>
          </a:p>
        </p:txBody>
      </p:sp>
      <p:pic>
        <p:nvPicPr>
          <p:cNvPr id="139" name="Google Shape;139;p26">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40" name="Google Shape;140;p26">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6"/>
          <p:cNvGrpSpPr/>
          <p:nvPr/>
        </p:nvGrpSpPr>
        <p:grpSpPr>
          <a:xfrm>
            <a:off x="3" y="2382003"/>
            <a:ext cx="1714404" cy="869454"/>
            <a:chOff x="6100425" y="3602650"/>
            <a:chExt cx="3043500" cy="1543500"/>
          </a:xfrm>
        </p:grpSpPr>
        <p:sp>
          <p:nvSpPr>
            <p:cNvPr id="142" name="Google Shape;142;p26"/>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6"/>
            <p:cNvPicPr preferRelativeResize="0"/>
            <p:nvPr/>
          </p:nvPicPr>
          <p:blipFill>
            <a:blip r:embed="rId7">
              <a:alphaModFix/>
            </a:blip>
            <a:stretch>
              <a:fillRect/>
            </a:stretch>
          </p:blipFill>
          <p:spPr>
            <a:xfrm>
              <a:off x="6445125" y="3602650"/>
              <a:ext cx="2591574" cy="14972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49" name="Google Shape;149;p27"/>
          <p:cNvSpPr txBox="1"/>
          <p:nvPr>
            <p:ph idx="1" type="body"/>
          </p:nvPr>
        </p:nvSpPr>
        <p:spPr>
          <a:xfrm>
            <a:off x="1881775" y="1254750"/>
            <a:ext cx="6816900" cy="3416400"/>
          </a:xfrm>
          <a:prstGeom prst="rect">
            <a:avLst/>
          </a:prstGeom>
        </p:spPr>
        <p:txBody>
          <a:bodyPr anchorCtr="0" anchor="t" bIns="91425" lIns="91425" spcFirstLastPara="1" rIns="91425" wrap="square" tIns="91425">
            <a:noAutofit/>
          </a:bodyPr>
          <a:lstStyle/>
          <a:p>
            <a:pPr indent="-368300" lvl="0" marL="673100" rtl="0" algn="l">
              <a:spcBef>
                <a:spcPts val="0"/>
              </a:spcBef>
              <a:spcAft>
                <a:spcPts val="0"/>
              </a:spcAft>
              <a:buClr>
                <a:schemeClr val="dk1"/>
              </a:buClr>
              <a:buSzPts val="2200"/>
              <a:buFont typeface="Lato"/>
              <a:buChar char="●"/>
            </a:pPr>
            <a:r>
              <a:rPr lang="en" sz="2600">
                <a:solidFill>
                  <a:schemeClr val="dk1"/>
                </a:solidFill>
                <a:highlight>
                  <a:schemeClr val="lt1"/>
                </a:highlight>
                <a:latin typeface="Lato"/>
                <a:ea typeface="Lato"/>
                <a:cs typeface="Lato"/>
                <a:sym typeface="Lato"/>
              </a:rPr>
              <a:t>What are the types of the arguments </a:t>
            </a:r>
            <a:r>
              <a:rPr lang="en" sz="2550">
                <a:solidFill>
                  <a:schemeClr val="dk1"/>
                </a:solidFill>
                <a:highlight>
                  <a:schemeClr val="lt2"/>
                </a:highlight>
                <a:latin typeface="Courier New"/>
                <a:ea typeface="Courier New"/>
                <a:cs typeface="Courier New"/>
                <a:sym typeface="Courier New"/>
              </a:rPr>
              <a:t>triangle</a:t>
            </a:r>
            <a:r>
              <a:rPr lang="en" sz="2600">
                <a:solidFill>
                  <a:schemeClr val="dk1"/>
                </a:solidFill>
                <a:latin typeface="Lato"/>
                <a:ea typeface="Lato"/>
                <a:cs typeface="Lato"/>
                <a:sym typeface="Lato"/>
              </a:rPr>
              <a:t> </a:t>
            </a:r>
            <a:r>
              <a:rPr lang="en" sz="2600">
                <a:solidFill>
                  <a:schemeClr val="dk1"/>
                </a:solidFill>
                <a:highlight>
                  <a:schemeClr val="lt1"/>
                </a:highlight>
                <a:latin typeface="Lato"/>
                <a:ea typeface="Lato"/>
                <a:cs typeface="Lato"/>
                <a:sym typeface="Lato"/>
              </a:rPr>
              <a:t>was expecting? </a:t>
            </a:r>
            <a:endParaRPr i="1" sz="2600">
              <a:solidFill>
                <a:schemeClr val="dk1"/>
              </a:solidFill>
              <a:highlight>
                <a:schemeClr val="lt1"/>
              </a:highlight>
              <a:latin typeface="Lato"/>
              <a:ea typeface="Lato"/>
              <a:cs typeface="Lato"/>
              <a:sym typeface="Lato"/>
            </a:endParaRPr>
          </a:p>
          <a:p>
            <a:pPr indent="-393700" lvl="0" marL="673100" rtl="0" algn="l">
              <a:spcBef>
                <a:spcPts val="0"/>
              </a:spcBef>
              <a:spcAft>
                <a:spcPts val="0"/>
              </a:spcAft>
              <a:buClr>
                <a:schemeClr val="dk1"/>
              </a:buClr>
              <a:buSzPts val="2600"/>
              <a:buFont typeface="Lato"/>
              <a:buChar char="●"/>
            </a:pPr>
            <a:r>
              <a:rPr lang="en" sz="2600">
                <a:solidFill>
                  <a:schemeClr val="dk1"/>
                </a:solidFill>
                <a:highlight>
                  <a:schemeClr val="lt1"/>
                </a:highlight>
                <a:latin typeface="Lato"/>
                <a:ea typeface="Lato"/>
                <a:cs typeface="Lato"/>
                <a:sym typeface="Lato"/>
              </a:rPr>
              <a:t>How does the output relate to the inputs? </a:t>
            </a:r>
            <a:endParaRPr sz="2600">
              <a:solidFill>
                <a:schemeClr val="dk1"/>
              </a:solidFill>
              <a:highlight>
                <a:schemeClr val="lt1"/>
              </a:highlight>
              <a:latin typeface="Lato"/>
              <a:ea typeface="Lato"/>
              <a:cs typeface="Lato"/>
              <a:sym typeface="Lato"/>
            </a:endParaRPr>
          </a:p>
          <a:p>
            <a:pPr indent="-393700" lvl="0" marL="673100" rtl="0" algn="l">
              <a:spcBef>
                <a:spcPts val="0"/>
              </a:spcBef>
              <a:spcAft>
                <a:spcPts val="0"/>
              </a:spcAft>
              <a:buClr>
                <a:schemeClr val="dk1"/>
              </a:buClr>
              <a:buSzPts val="2600"/>
              <a:buFont typeface="Lato"/>
              <a:buChar char="●"/>
            </a:pPr>
            <a:r>
              <a:rPr lang="en" sz="2600">
                <a:solidFill>
                  <a:schemeClr val="dk1"/>
                </a:solidFill>
                <a:highlight>
                  <a:schemeClr val="lt1"/>
                </a:highlight>
                <a:latin typeface="Lato"/>
                <a:ea typeface="Lato"/>
                <a:cs typeface="Lato"/>
                <a:sym typeface="Lato"/>
              </a:rPr>
              <a:t>What kind of value was produced by that expression? </a:t>
            </a:r>
            <a:endParaRPr sz="2600">
              <a:solidFill>
                <a:schemeClr val="dk1"/>
              </a:solidFill>
              <a:highlight>
                <a:schemeClr val="lt1"/>
              </a:highlight>
              <a:latin typeface="Lato"/>
              <a:ea typeface="Lato"/>
              <a:cs typeface="Lato"/>
              <a:sym typeface="Lato"/>
            </a:endParaRPr>
          </a:p>
          <a:p>
            <a:pPr indent="-393700" lvl="0" marL="673100" rtl="0" algn="l">
              <a:spcBef>
                <a:spcPts val="0"/>
              </a:spcBef>
              <a:spcAft>
                <a:spcPts val="0"/>
              </a:spcAft>
              <a:buClr>
                <a:schemeClr val="dk1"/>
              </a:buClr>
              <a:buSzPts val="2600"/>
              <a:buFont typeface="Lato"/>
              <a:buChar char="●"/>
            </a:pPr>
            <a:r>
              <a:rPr lang="en" sz="2600">
                <a:solidFill>
                  <a:schemeClr val="dk1"/>
                </a:solidFill>
                <a:highlight>
                  <a:schemeClr val="lt1"/>
                </a:highlight>
                <a:latin typeface="Lato"/>
                <a:ea typeface="Lato"/>
                <a:cs typeface="Lato"/>
                <a:sym typeface="Lato"/>
              </a:rPr>
              <a:t>Which error messages did you encounter?</a:t>
            </a:r>
            <a:endParaRPr sz="2600">
              <a:solidFill>
                <a:schemeClr val="dk1"/>
              </a:solidFill>
              <a:highlight>
                <a:schemeClr val="lt1"/>
              </a:highlight>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2100">
              <a:solidFill>
                <a:schemeClr val="dk1"/>
              </a:solidFill>
              <a:latin typeface="Courier New"/>
              <a:ea typeface="Courier New"/>
              <a:cs typeface="Courier New"/>
              <a:sym typeface="Courier New"/>
            </a:endParaRPr>
          </a:p>
        </p:txBody>
      </p:sp>
      <p:pic>
        <p:nvPicPr>
          <p:cNvPr id="150" name="Google Shape;150;p2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51" name="Google Shape;151;p2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1000"/>
                                        <p:tgtEl>
                                          <p:spTgt spid="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Effect filter="fade" transition="in">
                                      <p:cBhvr>
                                        <p:cTn dur="1000"/>
                                        <p:tgtEl>
                                          <p:spTgt spid="1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157" name="Google Shape;157;p28"/>
          <p:cNvSpPr txBox="1"/>
          <p:nvPr>
            <p:ph idx="1" type="body"/>
          </p:nvPr>
        </p:nvSpPr>
        <p:spPr>
          <a:xfrm>
            <a:off x="1476950" y="1108525"/>
            <a:ext cx="73554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a:solidFill>
                  <a:schemeClr val="dk1"/>
                </a:solidFill>
                <a:highlight>
                  <a:schemeClr val="lt1"/>
                </a:highlight>
                <a:latin typeface="Lato"/>
                <a:ea typeface="Lato"/>
                <a:cs typeface="Lato"/>
                <a:sym typeface="Lato"/>
              </a:rPr>
              <a:t>The </a:t>
            </a:r>
            <a:r>
              <a:rPr lang="en">
                <a:solidFill>
                  <a:schemeClr val="dk1"/>
                </a:solidFill>
                <a:highlight>
                  <a:schemeClr val="lt2"/>
                </a:highlight>
                <a:latin typeface="Courier New"/>
                <a:ea typeface="Courier New"/>
                <a:cs typeface="Courier New"/>
                <a:sym typeface="Courier New"/>
              </a:rPr>
              <a:t>triangle</a:t>
            </a:r>
            <a:r>
              <a:rPr lang="en">
                <a:solidFill>
                  <a:schemeClr val="dk1"/>
                </a:solidFill>
                <a:highlight>
                  <a:schemeClr val="lt1"/>
                </a:highlight>
                <a:latin typeface="Lato"/>
                <a:ea typeface="Lato"/>
                <a:cs typeface="Lato"/>
                <a:sym typeface="Lato"/>
              </a:rPr>
              <a:t> function created an example of a new </a:t>
            </a:r>
            <a:r>
              <a:rPr b="1" i="1" lang="en">
                <a:solidFill>
                  <a:schemeClr val="dk1"/>
                </a:solidFill>
                <a:highlight>
                  <a:schemeClr val="lt1"/>
                </a:highlight>
                <a:latin typeface="Lato"/>
                <a:ea typeface="Lato"/>
                <a:cs typeface="Lato"/>
                <a:sym typeface="Lato"/>
              </a:rPr>
              <a:t>data type</a:t>
            </a:r>
            <a:r>
              <a:rPr lang="en">
                <a:solidFill>
                  <a:schemeClr val="dk1"/>
                </a:solidFill>
                <a:highlight>
                  <a:schemeClr val="lt1"/>
                </a:highlight>
                <a:latin typeface="Lato"/>
                <a:ea typeface="Lato"/>
                <a:cs typeface="Lato"/>
                <a:sym typeface="Lato"/>
              </a:rPr>
              <a:t>, called an </a:t>
            </a:r>
            <a:r>
              <a:rPr i="1" lang="en">
                <a:solidFill>
                  <a:schemeClr val="dk1"/>
                </a:solidFill>
                <a:highlight>
                  <a:schemeClr val="lt1"/>
                </a:highlight>
                <a:latin typeface="Lato"/>
                <a:ea typeface="Lato"/>
                <a:cs typeface="Lato"/>
                <a:sym typeface="Lato"/>
              </a:rPr>
              <a:t>Image</a:t>
            </a:r>
            <a:r>
              <a:rPr lang="en">
                <a:solidFill>
                  <a:schemeClr val="dk1"/>
                </a:solidFill>
                <a:highlight>
                  <a:schemeClr val="lt1"/>
                </a:highlight>
                <a:latin typeface="Lato"/>
                <a:ea typeface="Lato"/>
                <a:cs typeface="Lato"/>
                <a:sym typeface="Lato"/>
              </a:rPr>
              <a:t>.</a:t>
            </a:r>
            <a:endParaRPr>
              <a:solidFill>
                <a:schemeClr val="dk1"/>
              </a:solidFill>
              <a:highlight>
                <a:schemeClr val="lt1"/>
              </a:highlight>
              <a:latin typeface="Lato"/>
              <a:ea typeface="Lato"/>
              <a:cs typeface="Lato"/>
              <a:sym typeface="Lato"/>
            </a:endParaRPr>
          </a:p>
          <a:p>
            <a:pPr indent="0" lvl="0" marL="0" rtl="0" algn="l">
              <a:lnSpc>
                <a:spcPct val="160000"/>
              </a:lnSpc>
              <a:spcBef>
                <a:spcPts val="2000"/>
              </a:spcBef>
              <a:spcAft>
                <a:spcPts val="0"/>
              </a:spcAft>
              <a:buNone/>
            </a:pPr>
            <a:r>
              <a:rPr lang="en">
                <a:solidFill>
                  <a:schemeClr val="dk1"/>
                </a:solidFill>
                <a:highlight>
                  <a:schemeClr val="lt1"/>
                </a:highlight>
                <a:latin typeface="Lato"/>
                <a:ea typeface="Lato"/>
                <a:cs typeface="Lato"/>
                <a:sym typeface="Lato"/>
              </a:rPr>
              <a:t>The triangle function can make lots of different triangles! The size, style and color are all determined by the specific inputs provided in the code.</a:t>
            </a:r>
            <a:endParaRPr>
              <a:solidFill>
                <a:schemeClr val="dk1"/>
              </a:solidFill>
              <a:highlight>
                <a:schemeClr val="lt1"/>
              </a:highlight>
              <a:latin typeface="Lato"/>
              <a:ea typeface="Lato"/>
              <a:cs typeface="Lato"/>
              <a:sym typeface="Lato"/>
            </a:endParaRPr>
          </a:p>
          <a:p>
            <a:pPr indent="0" lvl="0" marL="0" rtl="0" algn="l">
              <a:lnSpc>
                <a:spcPct val="160000"/>
              </a:lnSpc>
              <a:spcBef>
                <a:spcPts val="2000"/>
              </a:spcBef>
              <a:spcAft>
                <a:spcPts val="2000"/>
              </a:spcAft>
              <a:buNone/>
            </a:pPr>
            <a:r>
              <a:rPr lang="en">
                <a:solidFill>
                  <a:schemeClr val="dk1"/>
                </a:solidFill>
                <a:highlight>
                  <a:schemeClr val="lt1"/>
                </a:highlight>
                <a:latin typeface="Lato"/>
                <a:ea typeface="Lato"/>
                <a:cs typeface="Lato"/>
                <a:sym typeface="Lato"/>
              </a:rPr>
              <a:t>If we don’t provide the function with a number and two strings to define those parameters, we will get an error message instead of a triangle.</a:t>
            </a:r>
            <a:endParaRPr>
              <a:solidFill>
                <a:schemeClr val="dk1"/>
              </a:solidFill>
              <a:highlight>
                <a:schemeClr val="lt1"/>
              </a:highlight>
              <a:latin typeface="Lato"/>
              <a:ea typeface="Lato"/>
              <a:cs typeface="Lato"/>
              <a:sym typeface="Lato"/>
            </a:endParaRPr>
          </a:p>
        </p:txBody>
      </p:sp>
      <p:sp>
        <p:nvSpPr>
          <p:cNvPr id="158" name="Google Shape;158;p28">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164" name="Google Shape;164;p2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t>We use </a:t>
            </a:r>
            <a:r>
              <a:rPr b="1" lang="en"/>
              <a:t>Contracts</a:t>
            </a:r>
            <a:r>
              <a:rPr lang="en"/>
              <a:t> to help keep track of all our functions. Every Contract has three important parts: </a:t>
            </a:r>
            <a:endParaRPr/>
          </a:p>
          <a:p>
            <a:pPr indent="-342900" lvl="0" marL="457200" rtl="0" algn="l">
              <a:lnSpc>
                <a:spcPct val="150000"/>
              </a:lnSpc>
              <a:spcBef>
                <a:spcPts val="1600"/>
              </a:spcBef>
              <a:spcAft>
                <a:spcPts val="0"/>
              </a:spcAft>
              <a:buSzPts val="1800"/>
              <a:buAutoNum type="arabicPeriod"/>
            </a:pPr>
            <a:r>
              <a:rPr lang="en"/>
              <a:t>The function’s </a:t>
            </a:r>
            <a:r>
              <a:rPr b="1" lang="en"/>
              <a:t>name</a:t>
            </a:r>
            <a:r>
              <a:rPr lang="en"/>
              <a:t> - literally, what we type</a:t>
            </a:r>
            <a:endParaRPr/>
          </a:p>
          <a:p>
            <a:pPr indent="-342900" lvl="0" marL="457200" rtl="0" algn="l">
              <a:lnSpc>
                <a:spcPct val="150000"/>
              </a:lnSpc>
              <a:spcBef>
                <a:spcPts val="0"/>
              </a:spcBef>
              <a:spcAft>
                <a:spcPts val="0"/>
              </a:spcAft>
              <a:buSzPts val="1800"/>
              <a:buAutoNum type="arabicPeriod"/>
            </a:pPr>
            <a:r>
              <a:rPr b="1" lang="en"/>
              <a:t>Domain</a:t>
            </a:r>
            <a:r>
              <a:rPr lang="en"/>
              <a:t> of the function - the type(s) of data we give it</a:t>
            </a:r>
            <a:endParaRPr/>
          </a:p>
          <a:p>
            <a:pPr indent="-342900" lvl="0" marL="457200" rtl="0" algn="l">
              <a:lnSpc>
                <a:spcPct val="150000"/>
              </a:lnSpc>
              <a:spcBef>
                <a:spcPts val="0"/>
              </a:spcBef>
              <a:spcAft>
                <a:spcPts val="0"/>
              </a:spcAft>
              <a:buSzPts val="1800"/>
              <a:buAutoNum type="arabicPeriod"/>
            </a:pPr>
            <a:r>
              <a:rPr b="1" lang="en"/>
              <a:t>Range</a:t>
            </a:r>
            <a:r>
              <a:rPr lang="en"/>
              <a:t> of the function - the type of data the function produces</a:t>
            </a:r>
            <a:endParaRPr/>
          </a:p>
          <a:p>
            <a:pPr indent="0" lvl="0" marL="0" rtl="0" algn="l">
              <a:lnSpc>
                <a:spcPct val="200000"/>
              </a:lnSpc>
              <a:spcBef>
                <a:spcPts val="1600"/>
              </a:spcBef>
              <a:spcAft>
                <a:spcPts val="1600"/>
              </a:spcAft>
              <a:buNone/>
            </a:pPr>
            <a:r>
              <a:t/>
            </a:r>
            <a:endParaRPr/>
          </a:p>
        </p:txBody>
      </p:sp>
      <p:sp>
        <p:nvSpPr>
          <p:cNvPr id="165" name="Google Shape;165;p2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9"/>
          <p:cNvPicPr preferRelativeResize="0"/>
          <p:nvPr/>
        </p:nvPicPr>
        <p:blipFill>
          <a:blip r:embed="rId4">
            <a:alphaModFix/>
          </a:blip>
          <a:stretch>
            <a:fillRect/>
          </a:stretch>
        </p:blipFill>
        <p:spPr>
          <a:xfrm>
            <a:off x="253075" y="2318450"/>
            <a:ext cx="1198350" cy="119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pic>
        <p:nvPicPr>
          <p:cNvPr id="172" name="Google Shape;172;p3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73" name="Google Shape;173;p3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nvSpPr>
        <p:spPr>
          <a:xfrm>
            <a:off x="1641175" y="1282400"/>
            <a:ext cx="7298100" cy="30201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800"/>
              </a:spcBef>
              <a:spcAft>
                <a:spcPts val="0"/>
              </a:spcAft>
              <a:buNone/>
            </a:pPr>
            <a:r>
              <a:rPr lang="en" sz="2600">
                <a:solidFill>
                  <a:srgbClr val="000000"/>
                </a:solidFill>
                <a:highlight>
                  <a:srgbClr val="FFFFFF"/>
                </a:highlight>
                <a:latin typeface="Lato"/>
                <a:ea typeface="Lato"/>
                <a:cs typeface="Lato"/>
                <a:sym typeface="Lato"/>
              </a:rPr>
              <a:t>Where else have you heard the word "contract"?</a:t>
            </a:r>
            <a:endParaRPr sz="2600">
              <a:solidFill>
                <a:srgbClr val="000000"/>
              </a:solidFill>
              <a:highlight>
                <a:srgbClr val="FFFFFF"/>
              </a:highlight>
              <a:latin typeface="Lato"/>
              <a:ea typeface="Lato"/>
              <a:cs typeface="Lato"/>
              <a:sym typeface="Lato"/>
            </a:endParaRPr>
          </a:p>
          <a:p>
            <a:pPr indent="0" lvl="0" marL="0" rtl="0" algn="l">
              <a:lnSpc>
                <a:spcPct val="115000"/>
              </a:lnSpc>
              <a:spcBef>
                <a:spcPts val="800"/>
              </a:spcBef>
              <a:spcAft>
                <a:spcPts val="0"/>
              </a:spcAft>
              <a:buNone/>
            </a:pPr>
            <a:r>
              <a:rPr lang="en" sz="2600">
                <a:solidFill>
                  <a:srgbClr val="000000"/>
                </a:solidFill>
                <a:highlight>
                  <a:srgbClr val="FFFFFF"/>
                </a:highlight>
                <a:latin typeface="Lato"/>
                <a:ea typeface="Lato"/>
                <a:cs typeface="Lato"/>
                <a:sym typeface="Lato"/>
              </a:rPr>
              <a:t> </a:t>
            </a:r>
            <a:endParaRPr sz="800">
              <a:solidFill>
                <a:srgbClr val="000000"/>
              </a:solidFill>
              <a:highlight>
                <a:srgbClr val="FFFFFF"/>
              </a:highlight>
              <a:latin typeface="Lato"/>
              <a:ea typeface="Lato"/>
              <a:cs typeface="Lato"/>
              <a:sym typeface="Lato"/>
            </a:endParaRPr>
          </a:p>
          <a:p>
            <a:pPr indent="0" lvl="0" marL="0" rtl="0" algn="l">
              <a:lnSpc>
                <a:spcPct val="160000"/>
              </a:lnSpc>
              <a:spcBef>
                <a:spcPts val="800"/>
              </a:spcBef>
              <a:spcAft>
                <a:spcPts val="0"/>
              </a:spcAft>
              <a:buNone/>
            </a:pPr>
            <a:r>
              <a:rPr lang="en" sz="2600">
                <a:solidFill>
                  <a:srgbClr val="000000"/>
                </a:solidFill>
                <a:highlight>
                  <a:srgbClr val="FFFFFF"/>
                </a:highlight>
                <a:latin typeface="Lato"/>
                <a:ea typeface="Lato"/>
                <a:cs typeface="Lato"/>
                <a:sym typeface="Lato"/>
              </a:rPr>
              <a:t>How can you connect that meaning to contracts in programming?</a:t>
            </a:r>
            <a:endParaRPr sz="2600">
              <a:solidFill>
                <a:srgbClr val="000000"/>
              </a:solidFill>
              <a:highlight>
                <a:srgbClr val="FFFFFF"/>
              </a:highlight>
              <a:latin typeface="Lato"/>
              <a:ea typeface="Lato"/>
              <a:cs typeface="Lato"/>
              <a:sym typeface="Lato"/>
            </a:endParaRPr>
          </a:p>
          <a:p>
            <a:pPr indent="0" lvl="0" marL="0" rtl="0" algn="l">
              <a:lnSpc>
                <a:spcPct val="150000"/>
              </a:lnSpc>
              <a:spcBef>
                <a:spcPts val="800"/>
              </a:spcBef>
              <a:spcAft>
                <a:spcPts val="0"/>
              </a:spcAft>
              <a:buNone/>
            </a:pPr>
            <a:r>
              <a:t/>
            </a:r>
            <a:endParaRPr sz="1800">
              <a:solidFill>
                <a:srgbClr val="000000"/>
              </a:solidFill>
              <a:highlight>
                <a:srgbClr val="FFFFFF"/>
              </a:highlight>
              <a:latin typeface="Lato"/>
              <a:ea typeface="Lato"/>
              <a:cs typeface="Lato"/>
              <a:sym typeface="Lato"/>
            </a:endParaRPr>
          </a:p>
          <a:p>
            <a:pPr indent="0" lvl="0" marL="0" rtl="0" algn="l">
              <a:lnSpc>
                <a:spcPct val="200000"/>
              </a:lnSpc>
              <a:spcBef>
                <a:spcPts val="1600"/>
              </a:spcBef>
              <a:spcAft>
                <a:spcPts val="1600"/>
              </a:spcAft>
              <a:buNone/>
            </a:pPr>
            <a:r>
              <a:t/>
            </a:r>
            <a:endParaRPr sz="18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